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1"/>
  </p:notesMasterIdLst>
  <p:sldIdLst>
    <p:sldId id="256" r:id="rId2"/>
    <p:sldId id="325" r:id="rId3"/>
    <p:sldId id="326" r:id="rId4"/>
    <p:sldId id="327" r:id="rId5"/>
    <p:sldId id="328" r:id="rId6"/>
    <p:sldId id="329" r:id="rId7"/>
    <p:sldId id="330" r:id="rId8"/>
    <p:sldId id="356" r:id="rId9"/>
    <p:sldId id="360" r:id="rId10"/>
    <p:sldId id="357" r:id="rId11"/>
    <p:sldId id="358" r:id="rId12"/>
    <p:sldId id="361" r:id="rId13"/>
    <p:sldId id="362" r:id="rId14"/>
    <p:sldId id="363" r:id="rId15"/>
    <p:sldId id="364" r:id="rId16"/>
    <p:sldId id="366" r:id="rId17"/>
    <p:sldId id="491" r:id="rId18"/>
    <p:sldId id="490" r:id="rId19"/>
    <p:sldId id="27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F41D96-8C8A-98AD-D406-FFEA7186B357}" name="Markatos, Maria JU" initials="MM" userId="S::mmarkato@gov.sk.ca::1c53c822-0a86-4bd2-a229-37bc8e7173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3792" autoAdjust="0"/>
  </p:normalViewPr>
  <p:slideViewPr>
    <p:cSldViewPr snapToGrid="0">
      <p:cViewPr varScale="1">
        <p:scale>
          <a:sx n="67" d="100"/>
          <a:sy n="67" d="100"/>
        </p:scale>
        <p:origin x="628" y="44"/>
      </p:cViewPr>
      <p:guideLst/>
    </p:cSldViewPr>
  </p:slideViewPr>
  <p:notesTextViewPr>
    <p:cViewPr>
      <p:scale>
        <a:sx n="1" d="1"/>
        <a:sy n="1" d="1"/>
      </p:scale>
      <p:origin x="0" y="0"/>
    </p:cViewPr>
  </p:notesTextViewPr>
  <p:sorterViewPr>
    <p:cViewPr>
      <p:scale>
        <a:sx n="100" d="100"/>
        <a:sy n="100" d="100"/>
      </p:scale>
      <p:origin x="0" y="-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9B5FE-5CBA-4458-AFE0-B8D283151174}" type="doc">
      <dgm:prSet loTypeId="urn:microsoft.com/office/officeart/2005/8/layout/venn1" loCatId="relationship" qsTypeId="urn:microsoft.com/office/officeart/2005/8/quickstyle/simple1" qsCatId="simple" csTypeId="urn:microsoft.com/office/officeart/2005/8/colors/colorful4" csCatId="colorful" phldr="1"/>
      <dgm:spPr/>
    </dgm:pt>
    <dgm:pt modelId="{D5EC004B-955A-4A7F-AFDB-D4CB4C1D8CDC}" type="pres">
      <dgm:prSet presAssocID="{4AF9B5FE-5CBA-4458-AFE0-B8D283151174}" presName="compositeShape" presStyleCnt="0">
        <dgm:presLayoutVars>
          <dgm:chMax val="7"/>
          <dgm:dir/>
          <dgm:resizeHandles val="exact"/>
        </dgm:presLayoutVars>
      </dgm:prSet>
      <dgm:spPr/>
    </dgm:pt>
  </dgm:ptLst>
  <dgm:cxnLst>
    <dgm:cxn modelId="{A8B54DBE-56B6-40F3-999E-2D707AA5068A}" type="presOf" srcId="{4AF9B5FE-5CBA-4458-AFE0-B8D283151174}" destId="{D5EC004B-955A-4A7F-AFDB-D4CB4C1D8CD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E124B-F2D3-4491-B58B-C73EA0FC990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DEFA072A-21BA-4093-A47F-C161AEEAABB6}" type="pres">
      <dgm:prSet presAssocID="{1D3E124B-F2D3-4491-B58B-C73EA0FC990D}" presName="diagram" presStyleCnt="0">
        <dgm:presLayoutVars>
          <dgm:dir/>
          <dgm:resizeHandles val="exact"/>
        </dgm:presLayoutVars>
      </dgm:prSet>
      <dgm:spPr/>
    </dgm:pt>
  </dgm:ptLst>
  <dgm:cxnLst>
    <dgm:cxn modelId="{253F303E-0544-4CC5-B976-1D03424F61DD}" type="presOf" srcId="{1D3E124B-F2D3-4491-B58B-C73EA0FC990D}" destId="{DEFA072A-21BA-4093-A47F-C161AEEAABB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E5CE1A-CF79-4532-9D1C-4EEF59406C67}" type="datetimeFigureOut">
              <a:rPr lang="en-US" smtClean="0"/>
              <a:t>5/26/2024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7F6897-17CC-4F66-AF9D-FF43D28B1710}" type="slidenum">
              <a:rPr lang="en-US" smtClean="0"/>
              <a:t>‹#›</a:t>
            </a:fld>
            <a:endParaRPr lang="en-US"/>
          </a:p>
        </p:txBody>
      </p:sp>
    </p:spTree>
    <p:extLst>
      <p:ext uri="{BB962C8B-B14F-4D97-AF65-F5344CB8AC3E}">
        <p14:creationId xmlns:p14="http://schemas.microsoft.com/office/powerpoint/2010/main" val="16287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75135-8376-C249-9CA3-11156A5F88DF}" type="slidenum">
              <a:rPr lang="en-US" smtClean="0"/>
              <a:t>2</a:t>
            </a:fld>
            <a:endParaRPr lang="en-US" dirty="0"/>
          </a:p>
        </p:txBody>
      </p:sp>
    </p:spTree>
    <p:extLst>
      <p:ext uri="{BB962C8B-B14F-4D97-AF65-F5344CB8AC3E}">
        <p14:creationId xmlns:p14="http://schemas.microsoft.com/office/powerpoint/2010/main" val="380340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1EE75135-8376-C249-9CA3-11156A5F88DF}" type="slidenum">
              <a:rPr lang="en-US" smtClean="0"/>
              <a:t>12</a:t>
            </a:fld>
            <a:endParaRPr lang="en-US" dirty="0"/>
          </a:p>
        </p:txBody>
      </p:sp>
    </p:spTree>
    <p:extLst>
      <p:ext uri="{BB962C8B-B14F-4D97-AF65-F5344CB8AC3E}">
        <p14:creationId xmlns:p14="http://schemas.microsoft.com/office/powerpoint/2010/main" val="375614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like:</a:t>
            </a:r>
          </a:p>
          <a:p>
            <a:endParaRPr lang="en-US" dirty="0"/>
          </a:p>
          <a:p>
            <a:r>
              <a:rPr lang="en-US" dirty="0"/>
              <a:t>Providing</a:t>
            </a:r>
            <a:r>
              <a:rPr lang="en-US" baseline="0" dirty="0"/>
              <a:t> notice of collection and anticipated uses</a:t>
            </a:r>
          </a:p>
          <a:p>
            <a:r>
              <a:rPr lang="en-US" baseline="0" dirty="0"/>
              <a:t>Gathering consent where possible</a:t>
            </a:r>
          </a:p>
          <a:p>
            <a:r>
              <a:rPr lang="en-US" baseline="0" dirty="0"/>
              <a:t>Using only for specified purposes</a:t>
            </a:r>
          </a:p>
          <a:p>
            <a:r>
              <a:rPr lang="en-US" baseline="0" dirty="0"/>
              <a:t>Need to know principle</a:t>
            </a:r>
          </a:p>
          <a:p>
            <a:r>
              <a:rPr lang="en-US" baseline="0" dirty="0"/>
              <a:t>Duty to protect – throughout the life cycle of the information</a:t>
            </a:r>
            <a:endParaRPr lang="en-US" dirty="0"/>
          </a:p>
        </p:txBody>
      </p:sp>
      <p:sp>
        <p:nvSpPr>
          <p:cNvPr id="4" name="Slide Number Placeholder 3"/>
          <p:cNvSpPr>
            <a:spLocks noGrp="1"/>
          </p:cNvSpPr>
          <p:nvPr>
            <p:ph type="sldNum" sz="quarter" idx="10"/>
          </p:nvPr>
        </p:nvSpPr>
        <p:spPr/>
        <p:txBody>
          <a:bodyPr/>
          <a:lstStyle/>
          <a:p>
            <a:fld id="{1EE75135-8376-C249-9CA3-11156A5F88DF}" type="slidenum">
              <a:rPr lang="en-US" smtClean="0"/>
              <a:t>14</a:t>
            </a:fld>
            <a:endParaRPr lang="en-US" dirty="0"/>
          </a:p>
        </p:txBody>
      </p:sp>
    </p:spTree>
    <p:extLst>
      <p:ext uri="{BB962C8B-B14F-4D97-AF65-F5344CB8AC3E}">
        <p14:creationId xmlns:p14="http://schemas.microsoft.com/office/powerpoint/2010/main" val="132573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Administrative Safeguards:</a:t>
            </a:r>
          </a:p>
          <a:p>
            <a:pPr lvl="0"/>
            <a:r>
              <a:rPr lang="en-US" sz="1200" dirty="0"/>
              <a:t>Policies and procedures; Retention schedules; Privacy impact assessments; Training.</a:t>
            </a:r>
          </a:p>
          <a:p>
            <a:pPr lvl="0"/>
            <a:endParaRPr lang="en-US" sz="1200" dirty="0"/>
          </a:p>
          <a:p>
            <a:pPr marL="0" indent="0">
              <a:buNone/>
            </a:pPr>
            <a:r>
              <a:rPr lang="en-US" sz="1400" dirty="0"/>
              <a:t>Technical Safeguards:</a:t>
            </a:r>
          </a:p>
          <a:p>
            <a:r>
              <a:rPr lang="en-US" sz="1200" dirty="0"/>
              <a:t>Use of strong passwords; Use an encrypted USB stick.</a:t>
            </a:r>
          </a:p>
          <a:p>
            <a:pPr marL="0" indent="0">
              <a:buNone/>
            </a:pPr>
            <a:endParaRPr lang="en-US" sz="1200" dirty="0"/>
          </a:p>
          <a:p>
            <a:pPr marL="0" indent="0">
              <a:buNone/>
            </a:pPr>
            <a:r>
              <a:rPr lang="en-US" sz="1400" dirty="0"/>
              <a:t>Physical Safeguards:</a:t>
            </a:r>
          </a:p>
          <a:p>
            <a:r>
              <a:rPr lang="en-US" sz="1200" dirty="0"/>
              <a:t>Use of a “clean desk” policy; Lock file cabinets; Secure record disposal.</a:t>
            </a:r>
          </a:p>
          <a:p>
            <a:endParaRPr lang="en-US" dirty="0"/>
          </a:p>
        </p:txBody>
      </p:sp>
      <p:sp>
        <p:nvSpPr>
          <p:cNvPr id="4" name="Slide Number Placeholder 3"/>
          <p:cNvSpPr>
            <a:spLocks noGrp="1"/>
          </p:cNvSpPr>
          <p:nvPr>
            <p:ph type="sldNum" sz="quarter" idx="10"/>
          </p:nvPr>
        </p:nvSpPr>
        <p:spPr/>
        <p:txBody>
          <a:bodyPr/>
          <a:lstStyle/>
          <a:p>
            <a:fld id="{1EE75135-8376-C249-9CA3-11156A5F88DF}" type="slidenum">
              <a:rPr lang="en-US" smtClean="0"/>
              <a:t>15</a:t>
            </a:fld>
            <a:endParaRPr lang="en-US" dirty="0"/>
          </a:p>
        </p:txBody>
      </p:sp>
    </p:spTree>
    <p:extLst>
      <p:ext uri="{BB962C8B-B14F-4D97-AF65-F5344CB8AC3E}">
        <p14:creationId xmlns:p14="http://schemas.microsoft.com/office/powerpoint/2010/main" val="253673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3925" rtl="0" eaLnBrk="1" fontAlgn="auto" latinLnBrk="0" hangingPunct="1">
              <a:lnSpc>
                <a:spcPct val="100000"/>
              </a:lnSpc>
              <a:spcBef>
                <a:spcPct val="0"/>
              </a:spcBef>
              <a:spcAft>
                <a:spcPts val="0"/>
              </a:spcAft>
              <a:buClrTx/>
              <a:buSzTx/>
              <a:buFontTx/>
              <a:buNone/>
              <a:tabLst/>
              <a:defRPr/>
            </a:pPr>
            <a:fld id="{97F5E97C-1B06-43A4-B175-768E331782B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23925"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61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panose="020B0604020202020204" pitchFamily="34" charset="0"/>
              </a:defRPr>
            </a:lvl1pPr>
            <a:lvl2pPr marL="742950" indent="-285750" defTabSz="923925" eaLnBrk="0" hangingPunct="0">
              <a:defRPr>
                <a:solidFill>
                  <a:schemeClr val="tx1"/>
                </a:solidFill>
                <a:latin typeface="Arial" panose="020B0604020202020204" pitchFamily="34" charset="0"/>
              </a:defRPr>
            </a:lvl2pPr>
            <a:lvl3pPr marL="1143000" indent="-228600" defTabSz="923925" eaLnBrk="0" hangingPunct="0">
              <a:defRPr>
                <a:solidFill>
                  <a:schemeClr val="tx1"/>
                </a:solidFill>
                <a:latin typeface="Arial" panose="020B0604020202020204" pitchFamily="34" charset="0"/>
              </a:defRPr>
            </a:lvl3pPr>
            <a:lvl4pPr marL="1600200" indent="-228600" defTabSz="923925" eaLnBrk="0" hangingPunct="0">
              <a:defRPr>
                <a:solidFill>
                  <a:schemeClr val="tx1"/>
                </a:solidFill>
                <a:latin typeface="Arial" panose="020B0604020202020204" pitchFamily="34" charset="0"/>
              </a:defRPr>
            </a:lvl4pPr>
            <a:lvl5pPr marL="2057400" indent="-228600" defTabSz="923925" eaLnBrk="0" hangingPunct="0">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84E56B-6D34-4045-8195-4794162834B8}" type="slidenum">
              <a:rPr lang="en-US" altLang="en-US"/>
              <a:pPr eaLnBrk="1" hangingPunct="1"/>
              <a:t>18</a:t>
            </a:fld>
            <a:endParaRPr lang="en-US" altLang="en-US"/>
          </a:p>
        </p:txBody>
      </p:sp>
    </p:spTree>
    <p:extLst>
      <p:ext uri="{BB962C8B-B14F-4D97-AF65-F5344CB8AC3E}">
        <p14:creationId xmlns:p14="http://schemas.microsoft.com/office/powerpoint/2010/main" val="157062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Recent amalgamation</a:t>
            </a:r>
            <a:r>
              <a:rPr lang="en-US" b="1" baseline="0" dirty="0"/>
              <a:t> in JUSTICE</a:t>
            </a:r>
          </a:p>
          <a:p>
            <a:r>
              <a:rPr lang="en-US" b="1" baseline="0" dirty="0"/>
              <a:t>Now also have responsibilities of:</a:t>
            </a:r>
          </a:p>
          <a:p>
            <a:pPr marL="171450" indent="-171450">
              <a:buFont typeface="Arial" panose="020B0604020202020204" pitchFamily="34" charset="0"/>
              <a:buChar char="•"/>
            </a:pPr>
            <a:r>
              <a:rPr lang="en-US" b="1" baseline="0" dirty="0"/>
              <a:t>Chief Privacy Officer</a:t>
            </a:r>
          </a:p>
          <a:p>
            <a:pPr marL="171450" indent="-171450">
              <a:buFont typeface="Arial" panose="020B0604020202020204" pitchFamily="34" charset="0"/>
              <a:buChar char="•"/>
            </a:pPr>
            <a:r>
              <a:rPr lang="en-US" b="1" baseline="0" dirty="0"/>
              <a:t>Chief Access Officer</a:t>
            </a:r>
          </a:p>
          <a:p>
            <a:pPr marL="171450" indent="-171450">
              <a:buFont typeface="Arial" panose="020B0604020202020204" pitchFamily="34" charset="0"/>
              <a:buChar char="•"/>
            </a:pPr>
            <a:r>
              <a:rPr lang="en-US" b="1" baseline="0" dirty="0"/>
              <a:t>RM </a:t>
            </a:r>
          </a:p>
          <a:p>
            <a:pPr marL="171450" indent="-171450">
              <a:buFont typeface="Arial" panose="020B0604020202020204" pitchFamily="34" charset="0"/>
              <a:buChar char="•"/>
            </a:pPr>
            <a:r>
              <a:rPr lang="en-US" b="1" baseline="0" dirty="0"/>
              <a:t>Designated Officer under PIDA</a:t>
            </a:r>
          </a:p>
          <a:p>
            <a:pPr marL="171450" indent="-171450">
              <a:buFont typeface="Arial" panose="020B0604020202020204" pitchFamily="34" charset="0"/>
              <a:buChar char="•"/>
            </a:pPr>
            <a:endParaRPr lang="en-US" b="1" baseline="0" dirty="0"/>
          </a:p>
          <a:p>
            <a:pPr marL="0" indent="0">
              <a:buFont typeface="Arial" panose="020B0604020202020204" pitchFamily="34" charset="0"/>
              <a:buNone/>
            </a:pPr>
            <a:r>
              <a:rPr lang="en-US" b="1" baseline="0" dirty="0"/>
              <a:t>Point this out because it is fairly common for many A&amp;P officers to wear many hats</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Desire to collaborate and cooperate with program areas</a:t>
            </a:r>
            <a:endParaRPr lang="en-US" b="1" dirty="0"/>
          </a:p>
        </p:txBody>
      </p:sp>
      <p:sp>
        <p:nvSpPr>
          <p:cNvPr id="4" name="Slide Number Placeholder 3"/>
          <p:cNvSpPr>
            <a:spLocks noGrp="1"/>
          </p:cNvSpPr>
          <p:nvPr>
            <p:ph type="sldNum" sz="quarter" idx="10"/>
          </p:nvPr>
        </p:nvSpPr>
        <p:spPr/>
        <p:txBody>
          <a:bodyPr/>
          <a:lstStyle/>
          <a:p>
            <a:fld id="{1EE75135-8376-C249-9CA3-11156A5F88DF}" type="slidenum">
              <a:rPr lang="en-US" smtClean="0"/>
              <a:t>3</a:t>
            </a:fld>
            <a:endParaRPr lang="en-US" dirty="0"/>
          </a:p>
        </p:txBody>
      </p:sp>
    </p:spTree>
    <p:extLst>
      <p:ext uri="{BB962C8B-B14F-4D97-AF65-F5344CB8AC3E}">
        <p14:creationId xmlns:p14="http://schemas.microsoft.com/office/powerpoint/2010/main" val="175182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GoS</a:t>
            </a:r>
            <a:r>
              <a:rPr lang="en-US" dirty="0"/>
              <a:t> has a framework of Policies, procedures and guidance that supports this balance</a:t>
            </a:r>
          </a:p>
          <a:p>
            <a:endParaRPr lang="en-US" dirty="0"/>
          </a:p>
          <a:p>
            <a:r>
              <a:rPr lang="en-US" dirty="0"/>
              <a:t>Currently a bit scattered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 IMF is a holistic approach to how government uses, shares, protects and  disposes of the personal and personal health information it collects. </a:t>
            </a:r>
          </a:p>
          <a:p>
            <a:endParaRPr lang="en-US" dirty="0"/>
          </a:p>
          <a:p>
            <a:r>
              <a:rPr lang="en-US" dirty="0"/>
              <a:t>The</a:t>
            </a:r>
            <a:r>
              <a:rPr lang="en-US" baseline="0" dirty="0"/>
              <a:t> IMF is a joint project between JU, HE, CIC, eHealth and others with input from OIPC and Archives</a:t>
            </a:r>
          </a:p>
          <a:p>
            <a:endParaRPr lang="en-US" baseline="0" dirty="0"/>
          </a:p>
          <a:p>
            <a:r>
              <a:rPr lang="en-US" baseline="0" dirty="0"/>
              <a:t>Seeks to ensure policies are current and updated where need be and to make them more accessible to all </a:t>
            </a:r>
            <a:r>
              <a:rPr lang="en-US" baseline="0" dirty="0" err="1"/>
              <a:t>GoS</a:t>
            </a:r>
            <a:r>
              <a:rPr lang="en-US" baseline="0" dirty="0"/>
              <a:t> employees</a:t>
            </a:r>
          </a:p>
          <a:p>
            <a:endParaRPr lang="en-US" baseline="0" dirty="0"/>
          </a:p>
          <a:p>
            <a:r>
              <a:rPr lang="en-US" baseline="0" dirty="0"/>
              <a:t>Extend to public as bug’s are ironed out</a:t>
            </a:r>
            <a:endParaRPr lang="en-US" dirty="0"/>
          </a:p>
        </p:txBody>
      </p:sp>
      <p:sp>
        <p:nvSpPr>
          <p:cNvPr id="4" name="Slide Number Placeholder 3"/>
          <p:cNvSpPr>
            <a:spLocks noGrp="1"/>
          </p:cNvSpPr>
          <p:nvPr>
            <p:ph type="sldNum" sz="quarter" idx="10"/>
          </p:nvPr>
        </p:nvSpPr>
        <p:spPr/>
        <p:txBody>
          <a:bodyPr/>
          <a:lstStyle/>
          <a:p>
            <a:fld id="{1EE75135-8376-C249-9CA3-11156A5F88DF}" type="slidenum">
              <a:rPr lang="en-US" smtClean="0"/>
              <a:t>4</a:t>
            </a:fld>
            <a:endParaRPr lang="en-US" dirty="0"/>
          </a:p>
        </p:txBody>
      </p:sp>
    </p:spTree>
    <p:extLst>
      <p:ext uri="{BB962C8B-B14F-4D97-AF65-F5344CB8AC3E}">
        <p14:creationId xmlns:p14="http://schemas.microsoft.com/office/powerpoint/2010/main" val="381078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Amendments</a:t>
            </a:r>
            <a:r>
              <a:rPr lang="en-US" b="1" baseline="0" dirty="0"/>
              <a:t> are pending </a:t>
            </a:r>
          </a:p>
          <a:p>
            <a:endParaRPr lang="en-US" b="1" baseline="0" dirty="0"/>
          </a:p>
          <a:p>
            <a:pPr marL="171450" indent="-171450">
              <a:buFont typeface="Arial" panose="020B0604020202020204" pitchFamily="34" charset="0"/>
              <a:buChar char="•"/>
            </a:pPr>
            <a:r>
              <a:rPr lang="en-US" b="1" baseline="0" dirty="0"/>
              <a:t>Duty to Protect</a:t>
            </a:r>
          </a:p>
          <a:p>
            <a:pPr marL="171450" indent="-171450">
              <a:buFont typeface="Arial" panose="020B0604020202020204" pitchFamily="34" charset="0"/>
              <a:buChar char="•"/>
            </a:pPr>
            <a:r>
              <a:rPr lang="en-US" b="1" baseline="0" dirty="0"/>
              <a:t>Duty to Assist</a:t>
            </a:r>
          </a:p>
          <a:p>
            <a:pPr marL="171450" indent="-171450">
              <a:buFont typeface="Arial" panose="020B0604020202020204" pitchFamily="34" charset="0"/>
              <a:buChar char="•"/>
            </a:pPr>
            <a:r>
              <a:rPr lang="en-US" b="1" baseline="0" dirty="0"/>
              <a:t>New snooping offenses – increase in fines up to $50k</a:t>
            </a:r>
          </a:p>
          <a:p>
            <a:pPr marL="171450" indent="-171450">
              <a:buFont typeface="Arial" panose="020B0604020202020204" pitchFamily="34" charset="0"/>
              <a:buChar char="•"/>
            </a:pPr>
            <a:r>
              <a:rPr lang="en-US" b="1" baseline="0" dirty="0"/>
              <a:t>Police will now come under LAFOIP</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Also must think about legislation that is specific to your area that has confidentiality and privacy requirements (i.e. Adoption Act, CFSA, YCJA)</a:t>
            </a:r>
            <a:endParaRPr lang="en-US" b="1" dirty="0"/>
          </a:p>
        </p:txBody>
      </p:sp>
      <p:sp>
        <p:nvSpPr>
          <p:cNvPr id="4" name="Slide Number Placeholder 3"/>
          <p:cNvSpPr>
            <a:spLocks noGrp="1"/>
          </p:cNvSpPr>
          <p:nvPr>
            <p:ph type="sldNum" sz="quarter" idx="10"/>
          </p:nvPr>
        </p:nvSpPr>
        <p:spPr/>
        <p:txBody>
          <a:bodyPr/>
          <a:lstStyle/>
          <a:p>
            <a:fld id="{1EE75135-8376-C249-9CA3-11156A5F88DF}" type="slidenum">
              <a:rPr lang="en-US" smtClean="0"/>
              <a:t>5</a:t>
            </a:fld>
            <a:endParaRPr lang="en-US" dirty="0"/>
          </a:p>
        </p:txBody>
      </p:sp>
    </p:spTree>
    <p:extLst>
      <p:ext uri="{BB962C8B-B14F-4D97-AF65-F5344CB8AC3E}">
        <p14:creationId xmlns:p14="http://schemas.microsoft.com/office/powerpoint/2010/main" val="328984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All 3 are overarching</a:t>
            </a:r>
          </a:p>
          <a:p>
            <a:pPr marL="171450" indent="-171450">
              <a:buFont typeface="Arial" panose="020B0604020202020204" pitchFamily="34" charset="0"/>
              <a:buChar char="•"/>
            </a:pPr>
            <a:r>
              <a:rPr lang="en-US" b="1" baseline="0" dirty="0"/>
              <a:t>Apply to all our activities as government when we are CUD</a:t>
            </a:r>
          </a:p>
          <a:p>
            <a:pPr marL="171450" indent="-171450">
              <a:buFont typeface="Arial" panose="020B0604020202020204" pitchFamily="34" charset="0"/>
              <a:buChar char="•"/>
            </a:pPr>
            <a:r>
              <a:rPr lang="en-US" b="1" baseline="0" dirty="0"/>
              <a:t>Specific carve-outs for certain legislation or portions of it (Adoptions Act, CFSA, MEO Act)</a:t>
            </a:r>
          </a:p>
          <a:p>
            <a:endParaRPr lang="en-US" b="1" dirty="0"/>
          </a:p>
          <a:p>
            <a:r>
              <a:rPr lang="en-US" b="1" dirty="0"/>
              <a:t>All 3 laws establish:</a:t>
            </a:r>
          </a:p>
          <a:p>
            <a:pPr marL="171450" indent="-171450">
              <a:buFont typeface="Arial" panose="020B0604020202020204" pitchFamily="34" charset="0"/>
              <a:buChar char="•"/>
            </a:pPr>
            <a:r>
              <a:rPr lang="en-US" b="1" dirty="0"/>
              <a:t>Rights</a:t>
            </a:r>
            <a:r>
              <a:rPr lang="en-US" b="1" baseline="0" dirty="0"/>
              <a:t> of access to information</a:t>
            </a:r>
          </a:p>
          <a:p>
            <a:pPr marL="171450" indent="-171450">
              <a:buFont typeface="Arial" panose="020B0604020202020204" pitchFamily="34" charset="0"/>
              <a:buChar char="•"/>
            </a:pPr>
            <a:r>
              <a:rPr lang="en-US" b="1" baseline="0" dirty="0"/>
              <a:t>Privacy rights</a:t>
            </a:r>
          </a:p>
          <a:p>
            <a:pPr marL="171450" indent="-171450">
              <a:buFont typeface="Arial" panose="020B0604020202020204" pitchFamily="34" charset="0"/>
              <a:buChar char="•"/>
            </a:pPr>
            <a:endParaRPr lang="en-US" b="1" baseline="0" dirty="0"/>
          </a:p>
          <a:p>
            <a:pPr marL="0" indent="0">
              <a:buFont typeface="Arial" panose="020B0604020202020204" pitchFamily="34" charset="0"/>
              <a:buNone/>
            </a:pPr>
            <a:r>
              <a:rPr lang="en-US" b="1" baseline="0" dirty="0"/>
              <a:t>All 3 seek to balance:</a:t>
            </a:r>
          </a:p>
          <a:p>
            <a:pPr marL="171450" indent="-171450">
              <a:buFont typeface="Arial" panose="020B0604020202020204" pitchFamily="34" charset="0"/>
              <a:buChar char="•"/>
            </a:pPr>
            <a:r>
              <a:rPr lang="en-US" b="1" baseline="0" dirty="0" err="1"/>
              <a:t>GoS</a:t>
            </a:r>
            <a:r>
              <a:rPr lang="en-US" b="1" baseline="0" dirty="0"/>
              <a:t> need to CUD individual's information in order to design and deliver services with need to protect personal </a:t>
            </a:r>
            <a:r>
              <a:rPr lang="en-US" b="1" baseline="0" dirty="0" err="1"/>
              <a:t>infomration</a:t>
            </a:r>
            <a:r>
              <a:rPr lang="en-US" b="1" baseline="0" dirty="0"/>
              <a:t> </a:t>
            </a:r>
          </a:p>
          <a:p>
            <a:pPr marL="171450" indent="-171450">
              <a:buFont typeface="Arial" panose="020B0604020202020204" pitchFamily="34" charset="0"/>
              <a:buChar char="•"/>
            </a:pPr>
            <a:r>
              <a:rPr lang="en-US" b="1" baseline="0" dirty="0" err="1"/>
              <a:t>GoS</a:t>
            </a:r>
            <a:r>
              <a:rPr lang="en-US" b="1" baseline="0" dirty="0"/>
              <a:t> need to keep certain information confidential against access rights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1EE75135-8376-C249-9CA3-11156A5F88DF}" type="slidenum">
              <a:rPr lang="en-US" smtClean="0"/>
              <a:t>6</a:t>
            </a:fld>
            <a:endParaRPr lang="en-US" dirty="0"/>
          </a:p>
        </p:txBody>
      </p:sp>
    </p:spTree>
    <p:extLst>
      <p:ext uri="{BB962C8B-B14F-4D97-AF65-F5344CB8AC3E}">
        <p14:creationId xmlns:p14="http://schemas.microsoft.com/office/powerpoint/2010/main" val="106333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Over the years the Courts have found that:</a:t>
            </a:r>
          </a:p>
          <a:p>
            <a:pPr defTabSz="931774">
              <a:defRPr/>
            </a:pPr>
            <a:endParaRPr lang="en-US" b="1" dirty="0"/>
          </a:p>
          <a:p>
            <a:pPr marL="171450" indent="-171450" defTabSz="931774">
              <a:buFont typeface="Arial" panose="020B0604020202020204" pitchFamily="34" charset="0"/>
              <a:buChar char="•"/>
              <a:defRPr/>
            </a:pPr>
            <a:r>
              <a:rPr lang="en-US" b="1" dirty="0"/>
              <a:t>Disclosure is the default</a:t>
            </a:r>
          </a:p>
          <a:p>
            <a:pPr marL="171450" indent="-171450" defTabSz="931774">
              <a:buFont typeface="Arial" panose="020B0604020202020204" pitchFamily="34" charset="0"/>
              <a:buChar char="•"/>
              <a:defRPr/>
            </a:pPr>
            <a:r>
              <a:rPr lang="en-US" b="1" dirty="0"/>
              <a:t>Information should be withheld on a limited basis</a:t>
            </a:r>
          </a:p>
          <a:p>
            <a:pPr marL="171450" indent="-171450" defTabSz="931774">
              <a:buFont typeface="Arial" panose="020B0604020202020204" pitchFamily="34" charset="0"/>
              <a:buChar char="•"/>
              <a:defRPr/>
            </a:pPr>
            <a:r>
              <a:rPr lang="en-US" b="1" dirty="0"/>
              <a:t>Exemptions to access should be used sparingly and specifically</a:t>
            </a:r>
          </a:p>
          <a:p>
            <a:pPr marL="171450" indent="-171450" defTabSz="931774">
              <a:buFont typeface="Arial" panose="020B0604020202020204" pitchFamily="34" charset="0"/>
              <a:buChar char="•"/>
              <a:defRPr/>
            </a:pPr>
            <a:endParaRPr lang="en-US" b="1" dirty="0"/>
          </a:p>
          <a:p>
            <a:pPr marL="0" indent="0" defTabSz="931774">
              <a:buFont typeface="Arial" panose="020B0604020202020204" pitchFamily="34" charset="0"/>
              <a:buNone/>
              <a:defRPr/>
            </a:pPr>
            <a:endParaRPr lang="en-US" b="1" dirty="0"/>
          </a:p>
          <a:p>
            <a:pPr marL="0" indent="0" defTabSz="931774">
              <a:buFont typeface="Arial" panose="020B0604020202020204" pitchFamily="34" charset="0"/>
              <a:buNone/>
              <a:defRPr/>
            </a:pPr>
            <a:endParaRPr lang="en-US" b="1" dirty="0"/>
          </a:p>
          <a:p>
            <a:pPr marL="0" indent="0" defTabSz="931774">
              <a:buFont typeface="Arial" panose="020B0604020202020204" pitchFamily="34" charset="0"/>
              <a:buNone/>
              <a:defRPr/>
            </a:pPr>
            <a:r>
              <a:rPr lang="en-US" b="1" dirty="0"/>
              <a:t>FOIP Creates a process through which records may be accessed</a:t>
            </a:r>
          </a:p>
        </p:txBody>
      </p:sp>
      <p:sp>
        <p:nvSpPr>
          <p:cNvPr id="4" name="Slide Number Placeholder 3"/>
          <p:cNvSpPr>
            <a:spLocks noGrp="1"/>
          </p:cNvSpPr>
          <p:nvPr>
            <p:ph type="sldNum" sz="quarter" idx="10"/>
          </p:nvPr>
        </p:nvSpPr>
        <p:spPr/>
        <p:txBody>
          <a:bodyPr/>
          <a:lstStyle/>
          <a:p>
            <a:fld id="{1EE75135-8376-C249-9CA3-11156A5F88DF}" type="slidenum">
              <a:rPr lang="en-US" smtClean="0"/>
              <a:t>7</a:t>
            </a:fld>
            <a:endParaRPr lang="en-US" dirty="0"/>
          </a:p>
        </p:txBody>
      </p:sp>
    </p:spTree>
    <p:extLst>
      <p:ext uri="{BB962C8B-B14F-4D97-AF65-F5344CB8AC3E}">
        <p14:creationId xmlns:p14="http://schemas.microsoft.com/office/powerpoint/2010/main" val="22466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FOIP is “record driven” and not “information driven”. </a:t>
            </a:r>
          </a:p>
          <a:p>
            <a:pPr defTabSz="931774">
              <a:defRPr/>
            </a:pPr>
            <a:r>
              <a:rPr lang="en-US" b="1" dirty="0"/>
              <a:t>The right of access is to records in the possession or control of a government institution; no requirement to create records.</a:t>
            </a:r>
          </a:p>
        </p:txBody>
      </p:sp>
      <p:sp>
        <p:nvSpPr>
          <p:cNvPr id="4" name="Slide Number Placeholder 3"/>
          <p:cNvSpPr>
            <a:spLocks noGrp="1"/>
          </p:cNvSpPr>
          <p:nvPr>
            <p:ph type="sldNum" sz="quarter" idx="10"/>
          </p:nvPr>
        </p:nvSpPr>
        <p:spPr/>
        <p:txBody>
          <a:bodyPr/>
          <a:lstStyle/>
          <a:p>
            <a:fld id="{1EE75135-8376-C249-9CA3-11156A5F88DF}" type="slidenum">
              <a:rPr lang="en-US" smtClean="0"/>
              <a:t>8</a:t>
            </a:fld>
            <a:endParaRPr lang="en-US" dirty="0"/>
          </a:p>
        </p:txBody>
      </p:sp>
    </p:spTree>
    <p:extLst>
      <p:ext uri="{BB962C8B-B14F-4D97-AF65-F5344CB8AC3E}">
        <p14:creationId xmlns:p14="http://schemas.microsoft.com/office/powerpoint/2010/main" val="22466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Anyone, from anywhere can make a requests for any record in the possession or control of a GI</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Records are almost anything in any form that contains information</a:t>
            </a:r>
          </a:p>
          <a:p>
            <a:pPr marL="628650" lvl="1" indent="-171450">
              <a:buFont typeface="Arial" panose="020B0604020202020204" pitchFamily="34" charset="0"/>
              <a:buChar char="•"/>
            </a:pPr>
            <a:r>
              <a:rPr lang="en-US" b="1" dirty="0"/>
              <a:t>Important</a:t>
            </a:r>
            <a:r>
              <a:rPr lang="en-US" b="1" baseline="0" dirty="0"/>
              <a:t> to ensure records are properly retained</a:t>
            </a:r>
          </a:p>
          <a:p>
            <a:pPr marL="628650" lvl="1" indent="-171450">
              <a:buFont typeface="Arial" panose="020B0604020202020204" pitchFamily="34" charset="0"/>
              <a:buChar char="•"/>
            </a:pPr>
            <a:r>
              <a:rPr lang="en-US" b="1" baseline="0" dirty="0"/>
              <a:t>Equally important to ensure they are properly disposed of</a:t>
            </a:r>
          </a:p>
          <a:p>
            <a:pPr marL="628650" lvl="1"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Fees may be charged and in some circumstances may be waived by the head</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Decisions around</a:t>
            </a:r>
            <a:r>
              <a:rPr lang="en-US" b="1" baseline="0" dirty="0"/>
              <a:t> access are made by the head of the GI – typically the DM or CEO</a:t>
            </a:r>
            <a:endParaRPr lang="en-US" b="1" dirty="0"/>
          </a:p>
        </p:txBody>
      </p:sp>
      <p:sp>
        <p:nvSpPr>
          <p:cNvPr id="4" name="Slide Number Placeholder 3"/>
          <p:cNvSpPr>
            <a:spLocks noGrp="1"/>
          </p:cNvSpPr>
          <p:nvPr>
            <p:ph type="sldNum" sz="quarter" idx="10"/>
          </p:nvPr>
        </p:nvSpPr>
        <p:spPr/>
        <p:txBody>
          <a:bodyPr/>
          <a:lstStyle/>
          <a:p>
            <a:fld id="{1EE75135-8376-C249-9CA3-11156A5F88DF}" type="slidenum">
              <a:rPr lang="en-US" smtClean="0"/>
              <a:t>10</a:t>
            </a:fld>
            <a:endParaRPr lang="en-US" dirty="0"/>
          </a:p>
        </p:txBody>
      </p:sp>
    </p:spTree>
    <p:extLst>
      <p:ext uri="{BB962C8B-B14F-4D97-AF65-F5344CB8AC3E}">
        <p14:creationId xmlns:p14="http://schemas.microsoft.com/office/powerpoint/2010/main" val="119598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Very important</a:t>
            </a:r>
            <a:r>
              <a:rPr lang="en-US" b="1" baseline="0" dirty="0"/>
              <a:t> for program areas to have an understanding of what the exemptions are and how they apply </a:t>
            </a:r>
          </a:p>
          <a:p>
            <a:endParaRPr lang="en-US" b="1" baseline="0" dirty="0"/>
          </a:p>
          <a:p>
            <a:pPr marL="171450" indent="-171450">
              <a:buFont typeface="Arial" panose="020B0604020202020204" pitchFamily="34" charset="0"/>
              <a:buChar char="•"/>
            </a:pPr>
            <a:r>
              <a:rPr lang="en-US" b="1" dirty="0"/>
              <a:t>Some are class based – if a record is in</a:t>
            </a:r>
            <a:r>
              <a:rPr lang="en-US" b="1" baseline="0" dirty="0"/>
              <a:t> a class (i.e. cabinet documents) then the exemption may apply</a:t>
            </a:r>
          </a:p>
          <a:p>
            <a:pPr marL="171450" indent="-171450">
              <a:buFont typeface="Arial" panose="020B0604020202020204" pitchFamily="34" charset="0"/>
              <a:buChar char="•"/>
            </a:pPr>
            <a:r>
              <a:rPr lang="en-US" b="1" baseline="0" dirty="0"/>
              <a:t>Others are harms based – if disclosure of a record would create a harm (i.e. disclose trade secrets or technical, financial information) then an exemption may apply </a:t>
            </a:r>
          </a:p>
          <a:p>
            <a:pPr marL="171450" indent="-171450">
              <a:buFont typeface="Arial" panose="020B0604020202020204" pitchFamily="34" charset="0"/>
              <a:buChar char="•"/>
            </a:pPr>
            <a:endParaRPr lang="en-US" b="1" baseline="0" dirty="0"/>
          </a:p>
          <a:p>
            <a:pPr marL="0" indent="0">
              <a:buFont typeface="Arial" panose="020B0604020202020204" pitchFamily="34" charset="0"/>
              <a:buNone/>
            </a:pPr>
            <a:r>
              <a:rPr lang="en-US" b="1" baseline="0" dirty="0"/>
              <a:t>Burden of proof is on the GI to show that the exemption applies</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Good place to go is top the IPC Exemption Guide</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Important rule of thumb with ATI is that this mostly shades of grey with a little bit of black and white</a:t>
            </a:r>
            <a:endParaRPr lang="en-US" b="1" dirty="0"/>
          </a:p>
        </p:txBody>
      </p:sp>
      <p:sp>
        <p:nvSpPr>
          <p:cNvPr id="4" name="Slide Number Placeholder 3"/>
          <p:cNvSpPr>
            <a:spLocks noGrp="1"/>
          </p:cNvSpPr>
          <p:nvPr>
            <p:ph type="sldNum" sz="quarter" idx="10"/>
          </p:nvPr>
        </p:nvSpPr>
        <p:spPr/>
        <p:txBody>
          <a:bodyPr/>
          <a:lstStyle/>
          <a:p>
            <a:fld id="{1EE75135-8376-C249-9CA3-11156A5F88DF}" type="slidenum">
              <a:rPr lang="en-US" smtClean="0"/>
              <a:t>11</a:t>
            </a:fld>
            <a:endParaRPr lang="en-US" dirty="0"/>
          </a:p>
        </p:txBody>
      </p:sp>
    </p:spTree>
    <p:extLst>
      <p:ext uri="{BB962C8B-B14F-4D97-AF65-F5344CB8AC3E}">
        <p14:creationId xmlns:p14="http://schemas.microsoft.com/office/powerpoint/2010/main" val="18896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50C11-4CF7-4D7C-A2FE-0A4B81E77FF3}"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227356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9BE5-C960-4A7F-970B-526212C50005}"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34552637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9BE5-C960-4A7F-970B-526212C50005}"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423988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9BE5-C960-4A7F-970B-526212C50005}"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13520640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9BE5-C960-4A7F-970B-526212C50005}"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87978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9BE5-C960-4A7F-970B-526212C50005}"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3509209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D317C8-54AF-4D75-8F15-AC855556B8C7}"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362883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65C10E-D8B0-4E24-B93C-DED518D9C75B}"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318842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5E6B7-46C2-4C97-AFA5-DC6C484A25DA}"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5953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533F1-E471-4432-A9D0-E144528544C3}" type="datetime1">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180014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FEB332-91C1-4FB5-A6A2-7C78A4B9CE06}" type="datetime1">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71513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2EA59-DA3A-4404-9A88-0134A5CE34A4}" type="datetime1">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17780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3D82EA-19CB-419D-A69E-99BEAAECC2B8}" type="datetime1">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322584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5352-3DF0-4F26-B90E-5347A392C6EA}" type="datetime1">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247098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08B7A4-12A6-4619-B66B-5CFA76E19291}" type="datetime1">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253310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2DF2C-67EE-4AA9-AE75-3F87D389BEB3}" type="datetime1">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1C323-AE27-4458-89CB-1D23B0DDE011}" type="slidenum">
              <a:rPr lang="en-US" smtClean="0"/>
              <a:t>‹#›</a:t>
            </a:fld>
            <a:endParaRPr lang="en-US"/>
          </a:p>
        </p:txBody>
      </p:sp>
    </p:spTree>
    <p:extLst>
      <p:ext uri="{BB962C8B-B14F-4D97-AF65-F5344CB8AC3E}">
        <p14:creationId xmlns:p14="http://schemas.microsoft.com/office/powerpoint/2010/main" val="206856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629BE5-C960-4A7F-970B-526212C50005}" type="datetime1">
              <a:rPr lang="en-US" smtClean="0"/>
              <a:t>5/26/2024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D1C323-AE27-4458-89CB-1D23B0DDE011}" type="slidenum">
              <a:rPr lang="en-US" smtClean="0"/>
              <a:t>‹#›</a:t>
            </a:fld>
            <a:endParaRPr lang="en-US"/>
          </a:p>
        </p:txBody>
      </p:sp>
    </p:spTree>
    <p:extLst>
      <p:ext uri="{BB962C8B-B14F-4D97-AF65-F5344CB8AC3E}">
        <p14:creationId xmlns:p14="http://schemas.microsoft.com/office/powerpoint/2010/main" val="67380258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askatchewan.ca/government/training-and-workshops/access-and-privacy-training-course-for-saskatchewan-executive-govern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ipc.sk.c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953A-1ED1-1B66-788F-A65D0EEEE502}"/>
              </a:ext>
            </a:extLst>
          </p:cNvPr>
          <p:cNvSpPr>
            <a:spLocks noGrp="1"/>
          </p:cNvSpPr>
          <p:nvPr>
            <p:ph type="ctrTitle"/>
          </p:nvPr>
        </p:nvSpPr>
        <p:spPr>
          <a:xfrm>
            <a:off x="1507067" y="1397000"/>
            <a:ext cx="7766936" cy="2653836"/>
          </a:xfrm>
        </p:spPr>
        <p:txBody>
          <a:bodyPr vert="horz" lIns="91440" tIns="45720" rIns="91440" bIns="45720" rtlCol="0">
            <a:normAutofit/>
          </a:bodyPr>
          <a:lstStyle/>
          <a:p>
            <a:pPr>
              <a:lnSpc>
                <a:spcPct val="90000"/>
              </a:lnSpc>
            </a:pPr>
            <a:br>
              <a:rPr lang="en-US" sz="4600" dirty="0">
                <a:effectLst/>
              </a:rPr>
            </a:br>
            <a:br>
              <a:rPr lang="en-US" sz="4600" dirty="0">
                <a:effectLst/>
              </a:rPr>
            </a:br>
            <a:r>
              <a:rPr lang="en-US" sz="4600" b="1" dirty="0"/>
              <a:t>Orientation on Information Management</a:t>
            </a:r>
          </a:p>
        </p:txBody>
      </p:sp>
      <p:sp>
        <p:nvSpPr>
          <p:cNvPr id="3" name="Subtitle 2">
            <a:extLst>
              <a:ext uri="{FF2B5EF4-FFF2-40B4-BE49-F238E27FC236}">
                <a16:creationId xmlns:a16="http://schemas.microsoft.com/office/drawing/2014/main" id="{EAA363F3-C6F6-238E-D3D8-279BFE09EB1C}"/>
              </a:ext>
            </a:extLst>
          </p:cNvPr>
          <p:cNvSpPr>
            <a:spLocks noGrp="1"/>
          </p:cNvSpPr>
          <p:nvPr>
            <p:ph type="subTitle" idx="1"/>
          </p:nvPr>
        </p:nvSpPr>
        <p:spPr/>
        <p:txBody>
          <a:bodyPr vert="horz" lIns="91440" tIns="45720" rIns="91440" bIns="45720" rtlCol="0">
            <a:normAutofit/>
          </a:bodyPr>
          <a:lstStyle/>
          <a:p>
            <a:pPr>
              <a:lnSpc>
                <a:spcPct val="90000"/>
              </a:lnSpc>
              <a:buFont typeface="Wingdings 3" charset="2"/>
              <a:buChar char=""/>
            </a:pPr>
            <a:endParaRPr lang="en-US" sz="1100" dirty="0"/>
          </a:p>
          <a:p>
            <a:pPr>
              <a:lnSpc>
                <a:spcPct val="90000"/>
              </a:lnSpc>
              <a:buFont typeface="Wingdings 3" charset="2"/>
              <a:buChar char=""/>
            </a:pPr>
            <a:r>
              <a:rPr lang="en-US" sz="1100" dirty="0"/>
              <a:t>May 8</a:t>
            </a:r>
            <a:r>
              <a:rPr lang="en-US" sz="1100" dirty="0">
                <a:effectLst/>
              </a:rPr>
              <a:t>, 2024: 10:15 am – 11:00 am</a:t>
            </a:r>
          </a:p>
          <a:p>
            <a:pPr>
              <a:lnSpc>
                <a:spcPct val="90000"/>
              </a:lnSpc>
              <a:buFont typeface="Wingdings 3" charset="2"/>
              <a:buChar char=""/>
            </a:pPr>
            <a:endParaRPr lang="en-US" sz="1100" dirty="0">
              <a:effectLst/>
            </a:endParaRPr>
          </a:p>
          <a:p>
            <a:pPr>
              <a:lnSpc>
                <a:spcPct val="90000"/>
              </a:lnSpc>
              <a:buFont typeface="Wingdings 3" charset="2"/>
              <a:buChar char=""/>
            </a:pPr>
            <a:r>
              <a:rPr lang="en-US" sz="1100" dirty="0">
                <a:effectLst/>
              </a:rPr>
              <a:t>Virtual, SATA Conference</a:t>
            </a:r>
          </a:p>
          <a:p>
            <a:pPr>
              <a:lnSpc>
                <a:spcPct val="90000"/>
              </a:lnSpc>
              <a:buFont typeface="Wingdings 3" charset="2"/>
              <a:buChar char=""/>
            </a:pPr>
            <a:endParaRPr lang="en-US" sz="1100" dirty="0"/>
          </a:p>
          <a:p>
            <a:pPr>
              <a:lnSpc>
                <a:spcPct val="90000"/>
              </a:lnSpc>
              <a:buFont typeface="Wingdings 3" charset="2"/>
              <a:buChar char=""/>
            </a:pPr>
            <a:endParaRPr lang="en-US" sz="1100" dirty="0"/>
          </a:p>
        </p:txBody>
      </p:sp>
      <p:sp>
        <p:nvSpPr>
          <p:cNvPr id="4" name="Slide Number Placeholder 3">
            <a:extLst>
              <a:ext uri="{FF2B5EF4-FFF2-40B4-BE49-F238E27FC236}">
                <a16:creationId xmlns:a16="http://schemas.microsoft.com/office/drawing/2014/main" id="{771461D1-0E59-5D44-EE64-0E53C7C90168}"/>
              </a:ext>
            </a:extLst>
          </p:cNvPr>
          <p:cNvSpPr>
            <a:spLocks noGrp="1"/>
          </p:cNvSpPr>
          <p:nvPr>
            <p:ph type="sldNum" sz="quarter" idx="12"/>
          </p:nvPr>
        </p:nvSpPr>
        <p:spPr>
          <a:xfrm>
            <a:off x="10402529" y="6041362"/>
            <a:ext cx="683339" cy="365125"/>
          </a:xfrm>
        </p:spPr>
        <p:txBody>
          <a:bodyPr vert="horz" lIns="91440" tIns="45720" rIns="91440" bIns="45720" rtlCol="0">
            <a:normAutofit/>
          </a:bodyPr>
          <a:lstStyle/>
          <a:p>
            <a:pPr>
              <a:spcAft>
                <a:spcPts val="600"/>
              </a:spcAft>
            </a:pPr>
            <a:fld id="{A6D1C323-AE27-4458-89CB-1D23B0DDE011}" type="slidenum">
              <a:rPr lang="en-US" kern="1200">
                <a:solidFill>
                  <a:srgbClr val="FFFFFF"/>
                </a:solidFill>
                <a:latin typeface="+mn-lt"/>
                <a:ea typeface="+mn-ea"/>
                <a:cs typeface="+mn-cs"/>
              </a:rPr>
              <a:pPr>
                <a:spcAft>
                  <a:spcPts val="600"/>
                </a:spcAft>
              </a:pPr>
              <a:t>1</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372450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274355"/>
            <a:ext cx="9520158" cy="1049235"/>
          </a:xfrm>
        </p:spPr>
        <p:txBody>
          <a:bodyPr>
            <a:normAutofit/>
          </a:bodyPr>
          <a:lstStyle/>
          <a:p>
            <a:pPr lvl="0"/>
            <a:r>
              <a:rPr lang="en-US" dirty="0"/>
              <a:t>THE ACCESS TO INFORMATION (ATI) PROCESS</a:t>
            </a:r>
            <a:endParaRPr lang="en-CA" dirty="0"/>
          </a:p>
        </p:txBody>
      </p:sp>
      <p:sp>
        <p:nvSpPr>
          <p:cNvPr id="4" name="Slide Number Placeholder 3"/>
          <p:cNvSpPr>
            <a:spLocks noGrp="1"/>
          </p:cNvSpPr>
          <p:nvPr>
            <p:ph type="sldNum" sz="quarter" idx="12"/>
          </p:nvPr>
        </p:nvSpPr>
        <p:spPr>
          <a:xfrm>
            <a:off x="480060" y="666771"/>
            <a:ext cx="811019" cy="503578"/>
          </a:xfrm>
        </p:spPr>
        <p:txBody>
          <a:bodyPr/>
          <a:lstStyle/>
          <a:p>
            <a:fld id="{EF6B6876-71B5-A64D-BB47-56C68BC7EC43}" type="slidenum">
              <a:rPr lang="en-US" smtClean="0"/>
              <a:t>10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841" y="1730120"/>
            <a:ext cx="6169025" cy="490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26" y="1730120"/>
            <a:ext cx="841375" cy="490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5400000">
            <a:off x="520323" y="3568400"/>
            <a:ext cx="461665" cy="987514"/>
          </a:xfrm>
          <a:prstGeom prst="rect">
            <a:avLst/>
          </a:prstGeom>
        </p:spPr>
        <p:txBody>
          <a:bodyPr vert="vert270" wrap="none">
            <a:spAutoFit/>
          </a:bodyPr>
          <a:lstStyle/>
          <a:p>
            <a:r>
              <a:rPr lang="en-US" dirty="0"/>
              <a:t>30 DAYS</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250" y="1984470"/>
            <a:ext cx="2500312"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85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68" y="322900"/>
            <a:ext cx="9520158" cy="1049235"/>
          </a:xfrm>
        </p:spPr>
        <p:txBody>
          <a:bodyPr>
            <a:normAutofit/>
          </a:bodyPr>
          <a:lstStyle/>
          <a:p>
            <a:r>
              <a:rPr lang="en-US" sz="4800" dirty="0"/>
              <a:t>Exemptions</a:t>
            </a:r>
            <a:endParaRPr lang="en-CA" sz="4800" dirty="0"/>
          </a:p>
        </p:txBody>
      </p:sp>
      <p:sp>
        <p:nvSpPr>
          <p:cNvPr id="4" name="Slide Number Placeholder 3"/>
          <p:cNvSpPr>
            <a:spLocks noGrp="1"/>
          </p:cNvSpPr>
          <p:nvPr>
            <p:ph type="sldNum" sz="quarter" idx="12"/>
          </p:nvPr>
        </p:nvSpPr>
        <p:spPr/>
        <p:txBody>
          <a:bodyPr/>
          <a:lstStyle/>
          <a:p>
            <a:fld id="{EF6B6876-71B5-A64D-BB47-56C68BC7EC43}" type="slidenum">
              <a:rPr lang="en-US" smtClean="0"/>
              <a:t>11</a:t>
            </a:fld>
            <a:endParaRPr lang="en-US" dirty="0"/>
          </a:p>
        </p:txBody>
      </p:sp>
      <p:sp>
        <p:nvSpPr>
          <p:cNvPr id="8" name="Content Placeholder 158"/>
          <p:cNvSpPr txBox="1">
            <a:spLocks/>
          </p:cNvSpPr>
          <p:nvPr/>
        </p:nvSpPr>
        <p:spPr>
          <a:xfrm>
            <a:off x="469317" y="3029640"/>
            <a:ext cx="4258803" cy="300760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defTabSz="381000">
              <a:spcAft>
                <a:spcPts val="0"/>
              </a:spcAft>
              <a:buFont typeface="Arial" pitchFamily="34" charset="0"/>
              <a:buChar char="•"/>
              <a:defRPr/>
            </a:pPr>
            <a:r>
              <a:rPr lang="en-US" altLang="en-US" sz="2800" i="0" dirty="0">
                <a:solidFill>
                  <a:schemeClr val="accent1">
                    <a:lumMod val="75000"/>
                  </a:schemeClr>
                </a:solidFill>
                <a:latin typeface="+mn-lt"/>
              </a:rPr>
              <a:t>Mandatory - the “</a:t>
            </a:r>
            <a:r>
              <a:rPr lang="en-US" altLang="en-US" sz="2800" i="0" dirty="0" err="1">
                <a:solidFill>
                  <a:schemeClr val="accent1">
                    <a:lumMod val="75000"/>
                  </a:schemeClr>
                </a:solidFill>
                <a:latin typeface="+mn-lt"/>
              </a:rPr>
              <a:t>shalls</a:t>
            </a:r>
            <a:r>
              <a:rPr lang="en-US" altLang="en-US" sz="2800" i="0" dirty="0">
                <a:solidFill>
                  <a:schemeClr val="accent1">
                    <a:lumMod val="75000"/>
                  </a:schemeClr>
                </a:solidFill>
                <a:latin typeface="+mn-lt"/>
              </a:rPr>
              <a:t>”</a:t>
            </a:r>
          </a:p>
          <a:p>
            <a:pPr lvl="1" defTabSz="381000">
              <a:spcAft>
                <a:spcPts val="0"/>
              </a:spcAft>
              <a:buFont typeface="Arial" pitchFamily="34" charset="0"/>
              <a:buChar char="–"/>
              <a:defRPr/>
            </a:pPr>
            <a:r>
              <a:rPr lang="en-US" altLang="en-US" sz="1800" dirty="0">
                <a:latin typeface="+mn-lt"/>
              </a:rPr>
              <a:t>Third party</a:t>
            </a:r>
          </a:p>
          <a:p>
            <a:pPr lvl="1" defTabSz="381000">
              <a:spcAft>
                <a:spcPts val="0"/>
              </a:spcAft>
              <a:buFont typeface="Arial" pitchFamily="34" charset="0"/>
              <a:buChar char="–"/>
              <a:defRPr/>
            </a:pPr>
            <a:r>
              <a:rPr lang="en-US" altLang="en-US" sz="1800" dirty="0">
                <a:latin typeface="+mn-lt"/>
              </a:rPr>
              <a:t>Personal information</a:t>
            </a:r>
          </a:p>
        </p:txBody>
      </p:sp>
      <p:sp>
        <p:nvSpPr>
          <p:cNvPr id="5" name="Rectangle 4"/>
          <p:cNvSpPr/>
          <p:nvPr/>
        </p:nvSpPr>
        <p:spPr>
          <a:xfrm>
            <a:off x="1646510" y="1742390"/>
            <a:ext cx="7285822" cy="830997"/>
          </a:xfrm>
          <a:prstGeom prst="rect">
            <a:avLst/>
          </a:prstGeom>
        </p:spPr>
        <p:txBody>
          <a:bodyPr wrap="square">
            <a:spAutoFit/>
          </a:bodyPr>
          <a:lstStyle/>
          <a:p>
            <a:r>
              <a:rPr lang="en-US" sz="2400" dirty="0"/>
              <a:t>Applying exemptions involves an internal (and external if 3rd party info) consultation process.</a:t>
            </a:r>
          </a:p>
        </p:txBody>
      </p:sp>
      <p:sp>
        <p:nvSpPr>
          <p:cNvPr id="11" name="Rectangle 10"/>
          <p:cNvSpPr/>
          <p:nvPr/>
        </p:nvSpPr>
        <p:spPr>
          <a:xfrm>
            <a:off x="5192147" y="3029640"/>
            <a:ext cx="4972279" cy="1354217"/>
          </a:xfrm>
          <a:prstGeom prst="rect">
            <a:avLst/>
          </a:prstGeom>
        </p:spPr>
        <p:txBody>
          <a:bodyPr wrap="square">
            <a:spAutoFit/>
          </a:bodyPr>
          <a:lstStyle/>
          <a:p>
            <a:pPr defTabSz="381000">
              <a:spcAft>
                <a:spcPts val="0"/>
              </a:spcAft>
              <a:buFont typeface="Arial" pitchFamily="34" charset="0"/>
              <a:buChar char="•"/>
              <a:defRPr/>
            </a:pPr>
            <a:r>
              <a:rPr lang="en-US" altLang="en-US" sz="2800" dirty="0">
                <a:solidFill>
                  <a:schemeClr val="accent1">
                    <a:lumMod val="75000"/>
                  </a:schemeClr>
                </a:solidFill>
              </a:rPr>
              <a:t>Discretionary - the “mays”</a:t>
            </a:r>
          </a:p>
          <a:p>
            <a:pPr lvl="1" defTabSz="381000">
              <a:spcAft>
                <a:spcPts val="0"/>
              </a:spcAft>
              <a:buFont typeface="Arial" pitchFamily="34" charset="0"/>
              <a:buChar char="–"/>
              <a:defRPr/>
            </a:pPr>
            <a:r>
              <a:rPr lang="en-US" altLang="en-US" i="1" dirty="0"/>
              <a:t>Advice, proposals, recommendations</a:t>
            </a:r>
          </a:p>
          <a:p>
            <a:pPr lvl="1" defTabSz="381000">
              <a:spcAft>
                <a:spcPts val="0"/>
              </a:spcAft>
              <a:buFont typeface="Arial" pitchFamily="34" charset="0"/>
              <a:buChar char="–"/>
              <a:defRPr/>
            </a:pPr>
            <a:r>
              <a:rPr lang="en-US" altLang="en-US" i="1" dirty="0"/>
              <a:t>Consultations or deliberations involving government employees</a:t>
            </a:r>
          </a:p>
        </p:txBody>
      </p:sp>
    </p:spTree>
    <p:extLst>
      <p:ext uri="{BB962C8B-B14F-4D97-AF65-F5344CB8AC3E}">
        <p14:creationId xmlns:p14="http://schemas.microsoft.com/office/powerpoint/2010/main" val="308253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73" y="626649"/>
            <a:ext cx="7150268" cy="1049235"/>
          </a:xfrm>
        </p:spPr>
        <p:txBody>
          <a:bodyPr>
            <a:normAutofit fontScale="90000"/>
          </a:bodyPr>
          <a:lstStyle/>
          <a:p>
            <a:r>
              <a:rPr lang="en-US" sz="4400" dirty="0"/>
              <a:t>PRIVACY </a:t>
            </a:r>
            <a:br>
              <a:rPr lang="en-US" sz="4400" dirty="0"/>
            </a:br>
            <a:r>
              <a:rPr lang="en-US" sz="4400" dirty="0"/>
              <a:t>SCC in </a:t>
            </a:r>
            <a:r>
              <a:rPr lang="en-US" sz="4400" i="1" dirty="0"/>
              <a:t>R. v. Duarte </a:t>
            </a:r>
            <a:r>
              <a:rPr lang="en-US" sz="4400" dirty="0"/>
              <a:t>[1990] </a:t>
            </a:r>
            <a:br>
              <a:rPr lang="en-US" dirty="0"/>
            </a:br>
            <a:endParaRPr lang="en-CA" dirty="0"/>
          </a:p>
        </p:txBody>
      </p:sp>
      <p:sp>
        <p:nvSpPr>
          <p:cNvPr id="4" name="Slide Number Placeholder 3"/>
          <p:cNvSpPr>
            <a:spLocks noGrp="1"/>
          </p:cNvSpPr>
          <p:nvPr>
            <p:ph type="sldNum" sz="quarter" idx="12"/>
          </p:nvPr>
        </p:nvSpPr>
        <p:spPr/>
        <p:txBody>
          <a:bodyPr/>
          <a:lstStyle/>
          <a:p>
            <a:fld id="{EF6B6876-71B5-A64D-BB47-56C68BC7EC43}" type="slidenum">
              <a:rPr lang="en-US" smtClean="0"/>
              <a:t>12</a:t>
            </a:fld>
            <a:endParaRPr lang="en-US" dirty="0"/>
          </a:p>
        </p:txBody>
      </p:sp>
      <p:sp>
        <p:nvSpPr>
          <p:cNvPr id="3" name="Rectangle 2"/>
          <p:cNvSpPr/>
          <p:nvPr/>
        </p:nvSpPr>
        <p:spPr>
          <a:xfrm>
            <a:off x="659373" y="2192886"/>
            <a:ext cx="3837542" cy="3046988"/>
          </a:xfrm>
          <a:prstGeom prst="rect">
            <a:avLst/>
          </a:prstGeom>
        </p:spPr>
        <p:txBody>
          <a:bodyPr wrap="square">
            <a:spAutoFit/>
          </a:bodyPr>
          <a:lstStyle/>
          <a:p>
            <a:pPr algn="ctr"/>
            <a:r>
              <a:rPr lang="en-US" sz="2400" dirty="0"/>
              <a:t>The right to informational privacy - “The right of the individual to determine for himself when, how and to what extent he will release personal information about himself.”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213" y="2300696"/>
            <a:ext cx="58388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34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6B6876-71B5-A64D-BB47-56C68BC7EC43}" type="slidenum">
              <a:rPr lang="en-US" smtClean="0"/>
              <a:t>13</a:t>
            </a:fld>
            <a:endParaRPr lang="en-US" dirty="0"/>
          </a:p>
        </p:txBody>
      </p:sp>
      <p:sp>
        <p:nvSpPr>
          <p:cNvPr id="5" name="Title 1"/>
          <p:cNvSpPr>
            <a:spLocks noGrp="1"/>
          </p:cNvSpPr>
          <p:nvPr>
            <p:ph type="title"/>
          </p:nvPr>
        </p:nvSpPr>
        <p:spPr/>
        <p:txBody>
          <a:bodyPr>
            <a:noAutofit/>
          </a:bodyPr>
          <a:lstStyle/>
          <a:p>
            <a:r>
              <a:rPr lang="en-US" sz="3700" b="1" dirty="0"/>
              <a:t>What is personal information?</a:t>
            </a:r>
          </a:p>
        </p:txBody>
      </p:sp>
      <p:sp>
        <p:nvSpPr>
          <p:cNvPr id="6" name="Content Placeholder 5"/>
          <p:cNvSpPr>
            <a:spLocks noGrp="1"/>
          </p:cNvSpPr>
          <p:nvPr>
            <p:ph idx="1"/>
          </p:nvPr>
        </p:nvSpPr>
        <p:spPr>
          <a:xfrm>
            <a:off x="535871" y="1450571"/>
            <a:ext cx="7998529" cy="3913888"/>
          </a:xfrm>
          <a:prstGeom prst="rect">
            <a:avLst/>
          </a:prstGeom>
        </p:spPr>
        <p:txBody>
          <a:bodyPr wrap="square" lIns="121917" tIns="60958" rIns="121917" bIns="60958">
            <a:spAutoFit/>
          </a:bodyPr>
          <a:lstStyle/>
          <a:p>
            <a:r>
              <a:rPr lang="en-US" dirty="0"/>
              <a:t>Personal information is defined in FOIP as information about an an identifiable individual:</a:t>
            </a:r>
          </a:p>
          <a:p>
            <a:pPr lvl="1"/>
            <a:r>
              <a:rPr lang="en-US" dirty="0"/>
              <a:t>Race;</a:t>
            </a:r>
          </a:p>
          <a:p>
            <a:pPr lvl="1"/>
            <a:r>
              <a:rPr lang="en-US" dirty="0"/>
              <a:t>Religion;</a:t>
            </a:r>
          </a:p>
          <a:p>
            <a:pPr lvl="1"/>
            <a:r>
              <a:rPr lang="en-US" dirty="0"/>
              <a:t>Sexual orientation;</a:t>
            </a:r>
          </a:p>
          <a:p>
            <a:pPr lvl="1"/>
            <a:r>
              <a:rPr lang="en-US" dirty="0"/>
              <a:t>Employment history;</a:t>
            </a:r>
          </a:p>
          <a:p>
            <a:pPr lvl="1"/>
            <a:r>
              <a:rPr lang="en-US" dirty="0"/>
              <a:t>Personal opinions or views about the individual.</a:t>
            </a:r>
          </a:p>
          <a:p>
            <a:endParaRPr lang="en-US" dirty="0"/>
          </a:p>
          <a:p>
            <a:r>
              <a:rPr lang="en-US" dirty="0"/>
              <a:t>Personal health information is defined in HIPA and includes information about the health of an individual or health services received by that individual.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023" y="625458"/>
            <a:ext cx="3168503" cy="492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26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6B6876-71B5-A64D-BB47-56C68BC7EC43}" type="slidenum">
              <a:rPr lang="en-US" smtClean="0"/>
              <a:t>14</a:t>
            </a:fld>
            <a:endParaRPr lang="en-US" dirty="0"/>
          </a:p>
        </p:txBody>
      </p:sp>
      <p:sp>
        <p:nvSpPr>
          <p:cNvPr id="5" name="Content Placeholder 3"/>
          <p:cNvSpPr>
            <a:spLocks noGrp="1"/>
          </p:cNvSpPr>
          <p:nvPr>
            <p:ph idx="1"/>
          </p:nvPr>
        </p:nvSpPr>
        <p:spPr/>
        <p:txBody>
          <a:bodyPr>
            <a:normAutofit/>
          </a:bodyPr>
          <a:lstStyle/>
          <a:p>
            <a:pPr lvl="0"/>
            <a:r>
              <a:rPr lang="en-US" sz="2400" dirty="0"/>
              <a:t>FOIP and HIPA set out privacy protection rules for personal information and personal health information in government.</a:t>
            </a:r>
          </a:p>
          <a:p>
            <a:pPr lvl="0"/>
            <a:endParaRPr lang="en-US" sz="2400" dirty="0"/>
          </a:p>
          <a:p>
            <a:pPr lvl="0"/>
            <a:r>
              <a:rPr lang="en-US" sz="2400" dirty="0"/>
              <a:t>These include rules about how government institutions may collect, use and disclose personal information and personal health information and a “duty to protect”.</a:t>
            </a:r>
          </a:p>
          <a:p>
            <a:endParaRPr lang="en-US" dirty="0"/>
          </a:p>
        </p:txBody>
      </p:sp>
      <p:sp>
        <p:nvSpPr>
          <p:cNvPr id="6" name="Title 1"/>
          <p:cNvSpPr>
            <a:spLocks noGrp="1"/>
          </p:cNvSpPr>
          <p:nvPr>
            <p:ph type="title"/>
          </p:nvPr>
        </p:nvSpPr>
        <p:spPr>
          <a:xfrm>
            <a:off x="-659097" y="273539"/>
            <a:ext cx="8596668" cy="1320800"/>
          </a:xfrm>
        </p:spPr>
        <p:txBody>
          <a:bodyPr>
            <a:normAutofit/>
          </a:bodyPr>
          <a:lstStyle/>
          <a:p>
            <a:pPr algn="ctr"/>
            <a:r>
              <a:rPr lang="en-US" sz="4300" b="1" dirty="0"/>
              <a:t>Protection of Privacy</a:t>
            </a:r>
          </a:p>
        </p:txBody>
      </p:sp>
    </p:spTree>
    <p:extLst>
      <p:ext uri="{BB962C8B-B14F-4D97-AF65-F5344CB8AC3E}">
        <p14:creationId xmlns:p14="http://schemas.microsoft.com/office/powerpoint/2010/main" val="169960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6B6876-71B5-A64D-BB47-56C68BC7EC43}" type="slidenum">
              <a:rPr lang="en-US" smtClean="0"/>
              <a:t>15</a:t>
            </a:fld>
            <a:endParaRPr lang="en-US" dirty="0"/>
          </a:p>
        </p:txBody>
      </p:sp>
      <p:sp>
        <p:nvSpPr>
          <p:cNvPr id="6" name="Title 1"/>
          <p:cNvSpPr txBox="1">
            <a:spLocks/>
          </p:cNvSpPr>
          <p:nvPr/>
        </p:nvSpPr>
        <p:spPr>
          <a:xfrm>
            <a:off x="390769" y="352644"/>
            <a:ext cx="10972800" cy="11430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4300" b="1" dirty="0"/>
              <a:t>An individual’s role in privacy may include…</a:t>
            </a:r>
          </a:p>
        </p:txBody>
      </p:sp>
      <p:sp>
        <p:nvSpPr>
          <p:cNvPr id="8" name="Rectangle 3"/>
          <p:cNvSpPr>
            <a:spLocks noGrp="1" noChangeArrowheads="1"/>
          </p:cNvSpPr>
          <p:nvPr>
            <p:ph idx="1"/>
          </p:nvPr>
        </p:nvSpPr>
        <p:spPr>
          <a:xfrm>
            <a:off x="729466" y="1979923"/>
            <a:ext cx="8211334" cy="4525433"/>
          </a:xfrm>
        </p:spPr>
        <p:txBody>
          <a:bodyPr>
            <a:normAutofit/>
          </a:bodyPr>
          <a:lstStyle/>
          <a:p>
            <a:pPr marL="812780" indent="-812780">
              <a:lnSpc>
                <a:spcPct val="90000"/>
              </a:lnSpc>
            </a:pPr>
            <a:r>
              <a:rPr lang="en-US" sz="2400" dirty="0"/>
              <a:t>Ensure records are protected</a:t>
            </a:r>
          </a:p>
          <a:p>
            <a:pPr marL="1269980" lvl="1" indent="-812780">
              <a:lnSpc>
                <a:spcPct val="90000"/>
              </a:lnSpc>
            </a:pPr>
            <a:r>
              <a:rPr lang="en-US" sz="2400" dirty="0"/>
              <a:t>Administrative, physical and technical safeguards</a:t>
            </a:r>
          </a:p>
          <a:p>
            <a:pPr marL="812780" indent="-812780">
              <a:lnSpc>
                <a:spcPct val="90000"/>
              </a:lnSpc>
            </a:pPr>
            <a:r>
              <a:rPr lang="en-US" sz="2400" dirty="0"/>
              <a:t>Identify risk areas</a:t>
            </a:r>
          </a:p>
          <a:p>
            <a:pPr marL="812780" indent="-812780">
              <a:lnSpc>
                <a:spcPct val="90000"/>
              </a:lnSpc>
            </a:pPr>
            <a:r>
              <a:rPr lang="en-US" sz="2400" dirty="0"/>
              <a:t>Know what to do if a privacy incident occurs</a:t>
            </a:r>
          </a:p>
          <a:p>
            <a:pPr marL="812780" indent="-812780">
              <a:lnSpc>
                <a:spcPct val="90000"/>
              </a:lnSpc>
            </a:pPr>
            <a:r>
              <a:rPr lang="en-US" sz="2400" dirty="0"/>
              <a:t>Take the available training: </a:t>
            </a:r>
            <a:r>
              <a:rPr lang="en-US" sz="2400" dirty="0">
                <a:hlinkClick r:id="rId3"/>
              </a:rPr>
              <a:t>http://www.saskatchewan.ca/government/training-and-workshops/access-and-privacy-training-course-for-saskatchewan-executive-government</a:t>
            </a:r>
            <a:endParaRPr lang="en-US" sz="2400" dirty="0"/>
          </a:p>
          <a:p>
            <a:pPr marL="0" indent="0">
              <a:lnSpc>
                <a:spcPct val="90000"/>
              </a:lnSpc>
              <a:buNone/>
            </a:pPr>
            <a:endParaRPr lang="en-US" sz="3200" dirty="0"/>
          </a:p>
        </p:txBody>
      </p:sp>
    </p:spTree>
    <p:extLst>
      <p:ext uri="{BB962C8B-B14F-4D97-AF65-F5344CB8AC3E}">
        <p14:creationId xmlns:p14="http://schemas.microsoft.com/office/powerpoint/2010/main" val="32755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6B6876-71B5-A64D-BB47-56C68BC7EC43}" type="slidenum">
              <a:rPr lang="en-US" smtClean="0"/>
              <a:t>16</a:t>
            </a:fld>
            <a:endParaRPr lang="en-US" dirty="0"/>
          </a:p>
        </p:txBody>
      </p:sp>
      <p:sp>
        <p:nvSpPr>
          <p:cNvPr id="5" name="Rectangle 2"/>
          <p:cNvSpPr>
            <a:spLocks noGrp="1" noChangeArrowheads="1"/>
          </p:cNvSpPr>
          <p:nvPr>
            <p:ph type="title"/>
          </p:nvPr>
        </p:nvSpPr>
        <p:spPr/>
        <p:txBody>
          <a:bodyPr>
            <a:normAutofit fontScale="90000"/>
          </a:bodyPr>
          <a:lstStyle/>
          <a:p>
            <a:pPr defTabSz="507987">
              <a:buClr>
                <a:srgbClr val="CFCDAF"/>
              </a:buClr>
            </a:pPr>
            <a:r>
              <a:rPr lang="en-US" altLang="en-US" sz="5300" dirty="0"/>
              <a:t>Information and Privacy Commissioner</a:t>
            </a:r>
          </a:p>
        </p:txBody>
      </p:sp>
      <p:sp>
        <p:nvSpPr>
          <p:cNvPr id="6" name="Rectangle 3"/>
          <p:cNvSpPr>
            <a:spLocks noGrp="1" noChangeArrowheads="1"/>
          </p:cNvSpPr>
          <p:nvPr>
            <p:ph idx="1"/>
          </p:nvPr>
        </p:nvSpPr>
        <p:spPr/>
        <p:txBody>
          <a:bodyPr>
            <a:normAutofit lnSpcReduction="10000"/>
          </a:bodyPr>
          <a:lstStyle/>
          <a:p>
            <a:pPr defTabSz="507987"/>
            <a:r>
              <a:rPr lang="en-US" altLang="en-US" sz="2800" dirty="0"/>
              <a:t>Independent officer of the Legislative Assembly</a:t>
            </a:r>
          </a:p>
          <a:p>
            <a:pPr defTabSz="507987"/>
            <a:r>
              <a:rPr lang="en-US" altLang="en-US" sz="2800" dirty="0"/>
              <a:t>Provides oversight over Saskatchewan’s three ATIPP laws.</a:t>
            </a:r>
          </a:p>
          <a:p>
            <a:pPr defTabSz="507987"/>
            <a:r>
              <a:rPr lang="en-US" altLang="en-US" sz="2800" dirty="0"/>
              <a:t>Conducts reviews of responses to access to information requests and carries out investigation into privacy breaches.</a:t>
            </a:r>
          </a:p>
          <a:p>
            <a:pPr defTabSz="507987"/>
            <a:r>
              <a:rPr lang="en-US" altLang="en-US" sz="2800" dirty="0"/>
              <a:t>Recommendation-making authority. </a:t>
            </a:r>
          </a:p>
          <a:p>
            <a:pPr defTabSz="507987"/>
            <a:r>
              <a:rPr lang="en-US" altLang="en-US" sz="2800" dirty="0">
                <a:hlinkClick r:id="rId2"/>
              </a:rPr>
              <a:t>http://oipc.sk.ca/</a:t>
            </a:r>
            <a:r>
              <a:rPr lang="en-US" altLang="en-US" sz="2800" dirty="0"/>
              <a:t> </a:t>
            </a:r>
          </a:p>
          <a:p>
            <a:pPr defTabSz="507987"/>
            <a:endParaRPr lang="en-US" altLang="en-US" sz="3700" dirty="0"/>
          </a:p>
        </p:txBody>
      </p:sp>
    </p:spTree>
    <p:extLst>
      <p:ext uri="{BB962C8B-B14F-4D97-AF65-F5344CB8AC3E}">
        <p14:creationId xmlns:p14="http://schemas.microsoft.com/office/powerpoint/2010/main" val="51497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txBox="1">
            <a:spLocks noGrp="1"/>
          </p:cNvSpPr>
          <p:nvPr/>
        </p:nvSpPr>
        <p:spPr bwMode="auto">
          <a:xfrm>
            <a:off x="8382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6AB5DC64-5619-480C-BF6A-D8C6A0C42E0F}"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17</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1" name="Rectangle 2"/>
          <p:cNvSpPr>
            <a:spLocks noGrp="1" noChangeArrowheads="1"/>
          </p:cNvSpPr>
          <p:nvPr>
            <p:ph type="title" idx="4294967295"/>
          </p:nvPr>
        </p:nvSpPr>
        <p:spPr>
          <a:xfrm>
            <a:off x="289220" y="437991"/>
            <a:ext cx="9520158" cy="1049235"/>
          </a:xfrm>
        </p:spPr>
        <p:txBody>
          <a:bodyPr>
            <a:normAutofit/>
          </a:bodyPr>
          <a:lstStyle/>
          <a:p>
            <a:pPr eaLnBrk="1" hangingPunct="1"/>
            <a:r>
              <a:rPr lang="en-US" altLang="en-US" sz="4400" b="1" dirty="0"/>
              <a:t>Records Management</a:t>
            </a:r>
          </a:p>
        </p:txBody>
      </p:sp>
      <p:sp>
        <p:nvSpPr>
          <p:cNvPr id="6148" name="Rectangle 3"/>
          <p:cNvSpPr>
            <a:spLocks noGrp="1" noChangeArrowheads="1"/>
          </p:cNvSpPr>
          <p:nvPr>
            <p:ph type="body" idx="4294967295"/>
          </p:nvPr>
        </p:nvSpPr>
        <p:spPr>
          <a:xfrm>
            <a:off x="289220" y="1221743"/>
            <a:ext cx="7596503" cy="4267200"/>
          </a:xfrm>
        </p:spPr>
        <p:txBody>
          <a:bodyPr>
            <a:normAutofit/>
          </a:bodyPr>
          <a:lstStyle/>
          <a:p>
            <a:pPr>
              <a:spcBef>
                <a:spcPct val="50000"/>
              </a:spcBef>
              <a:buClrTx/>
              <a:buSzTx/>
              <a:buNone/>
            </a:pPr>
            <a:r>
              <a:rPr lang="en-US" altLang="en-US" dirty="0"/>
              <a:t>Key components of records management include: </a:t>
            </a:r>
          </a:p>
          <a:p>
            <a:pPr>
              <a:spcBef>
                <a:spcPct val="50000"/>
              </a:spcBef>
              <a:buClrTx/>
              <a:buSzTx/>
              <a:buAutoNum type="arabicPeriod"/>
            </a:pPr>
            <a:r>
              <a:rPr lang="en-US" altLang="en-US" dirty="0"/>
              <a:t>Classification and organization;</a:t>
            </a:r>
          </a:p>
          <a:p>
            <a:pPr>
              <a:spcBef>
                <a:spcPct val="50000"/>
              </a:spcBef>
              <a:buClrTx/>
              <a:buSzTx/>
              <a:buAutoNum type="arabicPeriod"/>
            </a:pPr>
            <a:r>
              <a:rPr lang="en-US" altLang="en-US" dirty="0"/>
              <a:t>Retention and Disposition;</a:t>
            </a:r>
          </a:p>
          <a:p>
            <a:pPr>
              <a:spcBef>
                <a:spcPct val="50000"/>
              </a:spcBef>
              <a:buClrTx/>
              <a:buSzTx/>
              <a:buAutoNum type="arabicPeriod"/>
            </a:pPr>
            <a:endParaRPr lang="en-US" altLang="en-US" dirty="0"/>
          </a:p>
        </p:txBody>
      </p:sp>
      <p:pic>
        <p:nvPicPr>
          <p:cNvPr id="2" name="Picture 1"/>
          <p:cNvPicPr>
            <a:picLocks noChangeAspect="1"/>
          </p:cNvPicPr>
          <p:nvPr/>
        </p:nvPicPr>
        <p:blipFill>
          <a:blip r:embed="rId3"/>
          <a:stretch>
            <a:fillRect/>
          </a:stretch>
        </p:blipFill>
        <p:spPr>
          <a:xfrm>
            <a:off x="2424159" y="3892085"/>
            <a:ext cx="5250280" cy="2207759"/>
          </a:xfrm>
          <a:prstGeom prst="rect">
            <a:avLst/>
          </a:prstGeom>
        </p:spPr>
      </p:pic>
    </p:spTree>
    <p:extLst>
      <p:ext uri="{BB962C8B-B14F-4D97-AF65-F5344CB8AC3E}">
        <p14:creationId xmlns:p14="http://schemas.microsoft.com/office/powerpoint/2010/main" val="123749038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0525" y="358938"/>
            <a:ext cx="8305800" cy="1066800"/>
          </a:xfrm>
        </p:spPr>
        <p:txBody>
          <a:bodyPr>
            <a:normAutofit/>
          </a:bodyPr>
          <a:lstStyle/>
          <a:p>
            <a:r>
              <a:rPr lang="en-US" altLang="en-US" sz="4000" dirty="0"/>
              <a:t>What Can we Get Rid Of? </a:t>
            </a:r>
          </a:p>
        </p:txBody>
      </p:sp>
      <p:sp>
        <p:nvSpPr>
          <p:cNvPr id="11267" name="Content Placeholder 2"/>
          <p:cNvSpPr>
            <a:spLocks noGrp="1"/>
          </p:cNvSpPr>
          <p:nvPr>
            <p:ph idx="1"/>
          </p:nvPr>
        </p:nvSpPr>
        <p:spPr>
          <a:xfrm>
            <a:off x="416658" y="1325277"/>
            <a:ext cx="7436142" cy="4191000"/>
          </a:xfrm>
        </p:spPr>
        <p:txBody>
          <a:bodyPr>
            <a:normAutofit/>
          </a:bodyPr>
          <a:lstStyle/>
          <a:p>
            <a:pPr marL="0" indent="0">
              <a:buNone/>
            </a:pPr>
            <a:r>
              <a:rPr lang="en-US" altLang="en-US" sz="2400" b="1" dirty="0"/>
              <a:t>Records that have meet their </a:t>
            </a:r>
          </a:p>
          <a:p>
            <a:pPr marL="0" indent="0">
              <a:buNone/>
            </a:pPr>
            <a:r>
              <a:rPr lang="en-US" altLang="en-US" sz="2400" b="1" dirty="0"/>
              <a:t>Retention schedule</a:t>
            </a:r>
          </a:p>
          <a:p>
            <a:r>
              <a:rPr lang="en-US" altLang="en-US" dirty="0"/>
              <a:t>Approved schedules</a:t>
            </a:r>
          </a:p>
          <a:p>
            <a:pPr marL="0" indent="0">
              <a:buNone/>
            </a:pPr>
            <a:r>
              <a:rPr lang="en-US" altLang="en-US" sz="2400" b="1" dirty="0"/>
              <a:t>Surplus records &amp; Transitory records </a:t>
            </a:r>
          </a:p>
          <a:p>
            <a:r>
              <a:rPr lang="en-US" altLang="en-US" dirty="0"/>
              <a:t>Duplicate/convenience copies</a:t>
            </a:r>
          </a:p>
          <a:p>
            <a:r>
              <a:rPr lang="en-US" altLang="en-US" dirty="0"/>
              <a:t>Drafts and working copies </a:t>
            </a:r>
          </a:p>
          <a:p>
            <a:pPr>
              <a:buFont typeface="Wingdings" panose="05000000000000000000" pitchFamily="2" charset="2"/>
              <a:buNone/>
            </a:pPr>
            <a:r>
              <a:rPr lang="en-US" altLang="en-US" sz="2400" b="1" dirty="0"/>
              <a:t>Non-work related records</a:t>
            </a:r>
          </a:p>
          <a:p>
            <a:r>
              <a:rPr lang="en-US" altLang="en-US" dirty="0"/>
              <a:t>Personal things employees do at work</a:t>
            </a:r>
          </a:p>
          <a:p>
            <a:endParaRPr lang="en-US" altLang="en-US" dirty="0"/>
          </a:p>
          <a:p>
            <a:endParaRPr lang="en-CA" altLang="en-US" dirty="0"/>
          </a:p>
          <a:p>
            <a:pPr lvl="1"/>
            <a:endParaRPr lang="en-CA" altLang="en-US" dirty="0"/>
          </a:p>
          <a:p>
            <a:endParaRPr lang="en-US" altLang="en-US" dirty="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eaLnBrk="1" hangingPunct="1">
              <a:spcBef>
                <a:spcPct val="0"/>
              </a:spcBef>
              <a:buClrTx/>
              <a:buSzTx/>
              <a:buFontTx/>
              <a:buNone/>
            </a:pPr>
            <a:fld id="{17FA6F74-13FA-4845-8D03-292EC9C31086}" type="slidenum">
              <a:rPr lang="en-US" altLang="en-US" sz="1400"/>
              <a:pPr eaLnBrk="1" hangingPunct="1">
                <a:spcBef>
                  <a:spcPct val="0"/>
                </a:spcBef>
                <a:buClrTx/>
                <a:buSzTx/>
                <a:buFontTx/>
                <a:buNone/>
              </a:pPr>
              <a:t>18</a:t>
            </a:fld>
            <a:endParaRPr lang="en-US" altLang="en-US" sz="1400"/>
          </a:p>
        </p:txBody>
      </p:sp>
      <p:pic>
        <p:nvPicPr>
          <p:cNvPr id="2" name="Picture 1"/>
          <p:cNvPicPr>
            <a:picLocks noChangeAspect="1"/>
          </p:cNvPicPr>
          <p:nvPr/>
        </p:nvPicPr>
        <p:blipFill>
          <a:blip r:embed="rId3"/>
          <a:stretch>
            <a:fillRect/>
          </a:stretch>
        </p:blipFill>
        <p:spPr>
          <a:xfrm>
            <a:off x="5960022" y="1341723"/>
            <a:ext cx="4381500" cy="4381500"/>
          </a:xfrm>
          <a:prstGeom prst="rect">
            <a:avLst/>
          </a:prstGeom>
        </p:spPr>
      </p:pic>
    </p:spTree>
    <p:extLst>
      <p:ext uri="{BB962C8B-B14F-4D97-AF65-F5344CB8AC3E}">
        <p14:creationId xmlns:p14="http://schemas.microsoft.com/office/powerpoint/2010/main" val="3666218256"/>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A699-EFBC-0124-B99B-B3E203618C78}"/>
              </a:ext>
            </a:extLst>
          </p:cNvPr>
          <p:cNvSpPr>
            <a:spLocks noGrp="1"/>
          </p:cNvSpPr>
          <p:nvPr>
            <p:ph type="title"/>
          </p:nvPr>
        </p:nvSpPr>
        <p:spPr/>
        <p:txBody>
          <a:bodyPr>
            <a:normAutofit/>
          </a:bodyPr>
          <a:lstStyle/>
          <a:p>
            <a:r>
              <a:rPr lang="en-US" sz="4000" b="1" dirty="0"/>
              <a:t>Questions? Thoughts?</a:t>
            </a:r>
          </a:p>
        </p:txBody>
      </p:sp>
      <p:sp>
        <p:nvSpPr>
          <p:cNvPr id="3" name="Content Placeholder 2">
            <a:extLst>
              <a:ext uri="{FF2B5EF4-FFF2-40B4-BE49-F238E27FC236}">
                <a16:creationId xmlns:a16="http://schemas.microsoft.com/office/drawing/2014/main" id="{0F3C1CB7-1765-ACC8-6CBE-262C48390575}"/>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68E9FA15-4C3F-8B6A-D25C-DF56376F18E9}"/>
              </a:ext>
            </a:extLst>
          </p:cNvPr>
          <p:cNvSpPr>
            <a:spLocks noGrp="1"/>
          </p:cNvSpPr>
          <p:nvPr>
            <p:ph type="sldNum" sz="quarter" idx="12"/>
          </p:nvPr>
        </p:nvSpPr>
        <p:spPr/>
        <p:txBody>
          <a:bodyPr/>
          <a:lstStyle/>
          <a:p>
            <a:fld id="{A6D1C323-AE27-4458-89CB-1D23B0DDE011}" type="slidenum">
              <a:rPr lang="en-US" smtClean="0"/>
              <a:t>19</a:t>
            </a:fld>
            <a:endParaRPr lang="en-US"/>
          </a:p>
        </p:txBody>
      </p:sp>
    </p:spTree>
    <p:extLst>
      <p:ext uri="{BB962C8B-B14F-4D97-AF65-F5344CB8AC3E}">
        <p14:creationId xmlns:p14="http://schemas.microsoft.com/office/powerpoint/2010/main" val="20876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89" y="368283"/>
            <a:ext cx="9520158" cy="1398854"/>
          </a:xfrm>
        </p:spPr>
        <p:txBody>
          <a:bodyPr>
            <a:normAutofit fontScale="90000"/>
          </a:bodyPr>
          <a:lstStyle/>
          <a:p>
            <a:r>
              <a:rPr lang="en-US" b="1" dirty="0">
                <a:latin typeface="+mn-lt"/>
              </a:rPr>
              <a:t>Information Management in Saskatchewan</a:t>
            </a:r>
            <a:br>
              <a:rPr lang="en-US" b="1" dirty="0">
                <a:latin typeface="+mn-lt"/>
              </a:rPr>
            </a:br>
            <a:br>
              <a:rPr lang="en-US" b="1" dirty="0">
                <a:latin typeface="+mn-lt"/>
              </a:rPr>
            </a:br>
            <a:br>
              <a:rPr lang="en-US" b="1" dirty="0">
                <a:latin typeface="+mn-lt"/>
              </a:rPr>
            </a:br>
            <a:r>
              <a:rPr lang="en-US" b="1" dirty="0">
                <a:latin typeface="+mn-lt"/>
              </a:rPr>
              <a:t>PURPOSE</a:t>
            </a:r>
            <a:br>
              <a:rPr lang="en-US" b="1" dirty="0">
                <a:latin typeface="+mn-lt"/>
              </a:rPr>
            </a:br>
            <a:endParaRPr lang="en-CA" b="1" dirty="0">
              <a:latin typeface="+mn-lt"/>
            </a:endParaRPr>
          </a:p>
        </p:txBody>
      </p:sp>
      <p:sp>
        <p:nvSpPr>
          <p:cNvPr id="3" name="Content Placeholder 2"/>
          <p:cNvSpPr>
            <a:spLocks noGrp="1"/>
          </p:cNvSpPr>
          <p:nvPr>
            <p:ph idx="1"/>
          </p:nvPr>
        </p:nvSpPr>
        <p:spPr>
          <a:xfrm>
            <a:off x="565589" y="2493671"/>
            <a:ext cx="9520158" cy="3450613"/>
          </a:xfrm>
        </p:spPr>
        <p:txBody>
          <a:bodyPr>
            <a:normAutofit/>
          </a:bodyPr>
          <a:lstStyle/>
          <a:p>
            <a:pPr defTabSz="381000"/>
            <a:r>
              <a:rPr lang="en-US" altLang="en-US" dirty="0"/>
              <a:t>Role of the Audit and Information Management Branch</a:t>
            </a:r>
          </a:p>
          <a:p>
            <a:pPr defTabSz="381000"/>
            <a:r>
              <a:rPr lang="en-US" altLang="en-US" dirty="0"/>
              <a:t>Access to Information</a:t>
            </a:r>
          </a:p>
          <a:p>
            <a:pPr defTabSz="381000"/>
            <a:r>
              <a:rPr lang="en-US" altLang="en-US" dirty="0"/>
              <a:t>Privacy Protection</a:t>
            </a:r>
          </a:p>
          <a:p>
            <a:pPr defTabSz="381000"/>
            <a:r>
              <a:rPr lang="en-US" altLang="en-US" dirty="0"/>
              <a:t>The Role of the IPC</a:t>
            </a:r>
          </a:p>
          <a:p>
            <a:pPr defTabSz="381000"/>
            <a:r>
              <a:rPr lang="en-US" altLang="en-US" dirty="0"/>
              <a:t>Records Management </a:t>
            </a:r>
          </a:p>
          <a:p>
            <a:pPr lvl="0"/>
            <a:endParaRPr lang="en-CA" sz="2800" dirty="0"/>
          </a:p>
          <a:p>
            <a:endParaRPr lang="en-CA" dirty="0"/>
          </a:p>
        </p:txBody>
      </p:sp>
      <p:sp>
        <p:nvSpPr>
          <p:cNvPr id="4" name="Slide Number Placeholder 3"/>
          <p:cNvSpPr>
            <a:spLocks noGrp="1"/>
          </p:cNvSpPr>
          <p:nvPr>
            <p:ph type="sldNum" sz="quarter" idx="12"/>
          </p:nvPr>
        </p:nvSpPr>
        <p:spPr/>
        <p:txBody>
          <a:bodyPr/>
          <a:lstStyle/>
          <a:p>
            <a:fld id="{EF6B6876-71B5-A64D-BB47-56C68BC7EC43}" type="slidenum">
              <a:rPr lang="en-US" smtClean="0"/>
              <a:t>2</a:t>
            </a:fld>
            <a:endParaRPr lang="en-US" dirty="0"/>
          </a:p>
        </p:txBody>
      </p:sp>
    </p:spTree>
    <p:extLst>
      <p:ext uri="{BB962C8B-B14F-4D97-AF65-F5344CB8AC3E}">
        <p14:creationId xmlns:p14="http://schemas.microsoft.com/office/powerpoint/2010/main" val="294933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58" y="328547"/>
            <a:ext cx="9520158" cy="1049235"/>
          </a:xfrm>
        </p:spPr>
        <p:txBody>
          <a:bodyPr>
            <a:normAutofit fontScale="90000"/>
          </a:bodyPr>
          <a:lstStyle/>
          <a:p>
            <a:r>
              <a:rPr lang="en-US" dirty="0"/>
              <a:t>The Audit and Information Management Branch, Ministry of Justice and Attorney General</a:t>
            </a:r>
          </a:p>
        </p:txBody>
      </p:sp>
      <p:sp>
        <p:nvSpPr>
          <p:cNvPr id="3" name="Content Placeholder 2"/>
          <p:cNvSpPr>
            <a:spLocks noGrp="1"/>
          </p:cNvSpPr>
          <p:nvPr>
            <p:ph idx="1"/>
          </p:nvPr>
        </p:nvSpPr>
        <p:spPr>
          <a:xfrm>
            <a:off x="753158" y="2492322"/>
            <a:ext cx="9243794" cy="3205803"/>
          </a:xfrm>
        </p:spPr>
        <p:txBody>
          <a:bodyPr>
            <a:normAutofit/>
          </a:bodyPr>
          <a:lstStyle/>
          <a:p>
            <a:pPr marL="0" indent="0">
              <a:buNone/>
              <a:defRPr/>
            </a:pPr>
            <a:r>
              <a:rPr lang="en-US" dirty="0"/>
              <a:t>The Branch offers support to assist with compliance and consistency, including: </a:t>
            </a:r>
          </a:p>
          <a:p>
            <a:pPr>
              <a:defRPr/>
            </a:pPr>
            <a:r>
              <a:rPr lang="en-US" dirty="0"/>
              <a:t>Developing tools and guidance documents</a:t>
            </a:r>
          </a:p>
          <a:p>
            <a:pPr>
              <a:defRPr/>
            </a:pPr>
            <a:r>
              <a:rPr lang="en-US" dirty="0"/>
              <a:t>Providing and supporting training to institutions </a:t>
            </a:r>
          </a:p>
          <a:p>
            <a:pPr>
              <a:defRPr/>
            </a:pPr>
            <a:r>
              <a:rPr lang="en-US" dirty="0"/>
              <a:t>Providing recommendations and non-legal advice.</a:t>
            </a:r>
          </a:p>
        </p:txBody>
      </p:sp>
      <p:sp>
        <p:nvSpPr>
          <p:cNvPr id="5" name="Slide Number Placeholder 4"/>
          <p:cNvSpPr>
            <a:spLocks noGrp="1"/>
          </p:cNvSpPr>
          <p:nvPr>
            <p:ph type="sldNum" sz="quarter" idx="12"/>
          </p:nvPr>
        </p:nvSpPr>
        <p:spPr/>
        <p:txBody>
          <a:bodyPr/>
          <a:lstStyle/>
          <a:p>
            <a:fld id="{EF6B6876-71B5-A64D-BB47-56C68BC7EC43}" type="slidenum">
              <a:rPr lang="en-US" smtClean="0"/>
              <a:t>3</a:t>
            </a:fld>
            <a:endParaRPr lang="en-US" dirty="0"/>
          </a:p>
        </p:txBody>
      </p:sp>
      <p:sp>
        <p:nvSpPr>
          <p:cNvPr id="4" name="Rectangle 3"/>
          <p:cNvSpPr/>
          <p:nvPr/>
        </p:nvSpPr>
        <p:spPr>
          <a:xfrm>
            <a:off x="753158" y="1377782"/>
            <a:ext cx="8329394" cy="1384995"/>
          </a:xfrm>
          <a:prstGeom prst="rect">
            <a:avLst/>
          </a:prstGeom>
        </p:spPr>
        <p:txBody>
          <a:bodyPr wrap="square">
            <a:spAutoFit/>
          </a:bodyPr>
          <a:lstStyle/>
          <a:p>
            <a:r>
              <a:rPr lang="en-US" sz="2800" dirty="0">
                <a:solidFill>
                  <a:srgbClr val="006B36"/>
                </a:solidFill>
              </a:rPr>
              <a:t>The Branch provides leadership to government institutions on access and privacy issues. </a:t>
            </a:r>
          </a:p>
          <a:p>
            <a:endParaRPr lang="en-US" sz="2800" dirty="0">
              <a:solidFill>
                <a:srgbClr val="006B36"/>
              </a:solidFill>
            </a:endParaRPr>
          </a:p>
        </p:txBody>
      </p:sp>
    </p:spTree>
    <p:extLst>
      <p:ext uri="{BB962C8B-B14F-4D97-AF65-F5344CB8AC3E}">
        <p14:creationId xmlns:p14="http://schemas.microsoft.com/office/powerpoint/2010/main" val="144649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56" y="404211"/>
            <a:ext cx="9520158" cy="1049235"/>
          </a:xfrm>
        </p:spPr>
        <p:txBody>
          <a:bodyPr>
            <a:normAutofit/>
          </a:bodyPr>
          <a:lstStyle/>
          <a:p>
            <a:r>
              <a:rPr lang="en-US" cap="all" dirty="0"/>
              <a:t>INFORMATION MANAGEMENT FRAMEWORK </a:t>
            </a:r>
            <a:endParaRPr lang="en-CA" cap="all" dirty="0"/>
          </a:p>
        </p:txBody>
      </p:sp>
      <p:sp>
        <p:nvSpPr>
          <p:cNvPr id="4" name="Slide Number Placeholder 3"/>
          <p:cNvSpPr>
            <a:spLocks noGrp="1"/>
          </p:cNvSpPr>
          <p:nvPr>
            <p:ph type="sldNum" sz="quarter" idx="12"/>
          </p:nvPr>
        </p:nvSpPr>
        <p:spPr/>
        <p:txBody>
          <a:bodyPr/>
          <a:lstStyle/>
          <a:p>
            <a:fld id="{EF6B6876-71B5-A64D-BB47-56C68BC7EC43}" type="slidenum">
              <a:rPr lang="en-US" smtClean="0"/>
              <a:t>4</a:t>
            </a:fld>
            <a:endParaRPr lang="en-US" dirty="0"/>
          </a:p>
        </p:txBody>
      </p:sp>
      <p:graphicFrame>
        <p:nvGraphicFramePr>
          <p:cNvPr id="5" name="Diagram 4"/>
          <p:cNvGraphicFramePr/>
          <p:nvPr/>
        </p:nvGraphicFramePr>
        <p:xfrm>
          <a:off x="5415280" y="1514350"/>
          <a:ext cx="5294630" cy="343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829456" y="1453446"/>
            <a:ext cx="4467648" cy="4247317"/>
          </a:xfrm>
          <a:prstGeom prst="rect">
            <a:avLst/>
          </a:prstGeom>
          <a:noFill/>
        </p:spPr>
        <p:txBody>
          <a:bodyPr wrap="square" rtlCol="0">
            <a:spAutoFit/>
          </a:bodyPr>
          <a:lstStyle/>
          <a:p>
            <a:endParaRPr lang="en-CA" dirty="0"/>
          </a:p>
          <a:p>
            <a:pPr lvl="0"/>
            <a:r>
              <a:rPr lang="en-CA" b="1" dirty="0"/>
              <a:t>Access</a:t>
            </a:r>
            <a:r>
              <a:rPr lang="en-CA" dirty="0"/>
              <a:t>: supporting the public’s right of access to government records.</a:t>
            </a:r>
          </a:p>
          <a:p>
            <a:pPr lvl="0"/>
            <a:endParaRPr lang="en-CA" b="1" dirty="0"/>
          </a:p>
          <a:p>
            <a:pPr lvl="0"/>
            <a:r>
              <a:rPr lang="en-CA" b="1" dirty="0"/>
              <a:t>Privacy</a:t>
            </a:r>
            <a:r>
              <a:rPr lang="en-CA" dirty="0"/>
              <a:t>: using best practices to support individual informational privacy rights.</a:t>
            </a:r>
          </a:p>
          <a:p>
            <a:pPr lvl="0"/>
            <a:endParaRPr lang="en-CA" b="1" dirty="0"/>
          </a:p>
          <a:p>
            <a:pPr lvl="0"/>
            <a:r>
              <a:rPr lang="en-CA" b="1" dirty="0"/>
              <a:t>Security</a:t>
            </a:r>
            <a:r>
              <a:rPr lang="en-CA" dirty="0"/>
              <a:t>: </a:t>
            </a:r>
            <a:r>
              <a:rPr lang="en-US" dirty="0"/>
              <a:t>utilizing appropriate safeguards to protect all categories of sensitive information from threats and risks. </a:t>
            </a:r>
          </a:p>
          <a:p>
            <a:pPr lvl="0"/>
            <a:endParaRPr lang="en-US" dirty="0"/>
          </a:p>
          <a:p>
            <a:pPr lvl="0"/>
            <a:r>
              <a:rPr lang="en-US" b="1" dirty="0"/>
              <a:t>Records Management: </a:t>
            </a:r>
            <a:r>
              <a:rPr lang="en-US" dirty="0"/>
              <a:t>ensuring public records are appropriately preserved and disposed of. </a:t>
            </a:r>
            <a:endParaRPr lang="en-CA"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5280" y="1514350"/>
            <a:ext cx="4218215" cy="433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06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endParaRPr lang="en-CA" dirty="0"/>
          </a:p>
        </p:txBody>
      </p:sp>
      <p:sp>
        <p:nvSpPr>
          <p:cNvPr id="3" name="Content Placeholder 2"/>
          <p:cNvSpPr>
            <a:spLocks noGrp="1"/>
          </p:cNvSpPr>
          <p:nvPr>
            <p:ph idx="1"/>
          </p:nvPr>
        </p:nvSpPr>
        <p:spPr>
          <a:xfrm>
            <a:off x="4579301" y="1140262"/>
            <a:ext cx="4906613" cy="4695636"/>
          </a:xfrm>
        </p:spPr>
        <p:txBody>
          <a:bodyPr>
            <a:noAutofit/>
          </a:bodyPr>
          <a:lstStyle/>
          <a:p>
            <a:r>
              <a:rPr lang="en-CA" dirty="0"/>
              <a:t>Creates broad rights of access to records in the possession and control of “government institutions” subject to the exemptions to disclosure established by the Act.  Creates a framework of rules that govern the collection, use and disclosure of “personal information”.   </a:t>
            </a:r>
          </a:p>
          <a:p>
            <a:endParaRPr lang="en-CA" dirty="0"/>
          </a:p>
          <a:p>
            <a:r>
              <a:rPr lang="en-CA" dirty="0"/>
              <a:t>Very similar to FOIP but applies to Local Authorities.</a:t>
            </a:r>
          </a:p>
          <a:p>
            <a:endParaRPr lang="en-CA" dirty="0"/>
          </a:p>
          <a:p>
            <a:endParaRPr lang="en-CA" dirty="0"/>
          </a:p>
          <a:p>
            <a:r>
              <a:rPr lang="en-CA" dirty="0"/>
              <a:t>Establishes a framework of rules that govern the collection, use and disclosure of “personal health information” by “trustees”. Creates individual rights of access and correction to personal health information.   </a:t>
            </a:r>
          </a:p>
        </p:txBody>
      </p:sp>
      <p:sp>
        <p:nvSpPr>
          <p:cNvPr id="4" name="Slide Number Placeholder 3"/>
          <p:cNvSpPr>
            <a:spLocks noGrp="1"/>
          </p:cNvSpPr>
          <p:nvPr>
            <p:ph type="sldNum" sz="quarter" idx="12"/>
          </p:nvPr>
        </p:nvSpPr>
        <p:spPr/>
        <p:txBody>
          <a:bodyPr/>
          <a:lstStyle/>
          <a:p>
            <a:fld id="{EF6B6876-71B5-A64D-BB47-56C68BC7EC43}" type="slidenum">
              <a:rPr lang="en-US" smtClean="0"/>
              <a:t>5</a:t>
            </a:fld>
            <a:endParaRPr lang="en-US" dirty="0"/>
          </a:p>
        </p:txBody>
      </p:sp>
      <p:graphicFrame>
        <p:nvGraphicFramePr>
          <p:cNvPr id="5" name="Diagram 4"/>
          <p:cNvGraphicFramePr/>
          <p:nvPr/>
        </p:nvGraphicFramePr>
        <p:xfrm>
          <a:off x="2226310" y="1268306"/>
          <a:ext cx="2574290" cy="4743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70333" y="5388799"/>
            <a:ext cx="3568313" cy="1017688"/>
            <a:chOff x="0" y="2115676"/>
            <a:chExt cx="2574290" cy="1017688"/>
          </a:xfrm>
        </p:grpSpPr>
        <p:sp>
          <p:nvSpPr>
            <p:cNvPr id="7" name="Rectangle 6"/>
            <p:cNvSpPr/>
            <p:nvPr/>
          </p:nvSpPr>
          <p:spPr>
            <a:xfrm>
              <a:off x="0" y="2115676"/>
              <a:ext cx="2574290" cy="1017688"/>
            </a:xfrm>
            <a:prstGeom prst="rect">
              <a:avLst/>
            </a:prstGeom>
            <a:solidFill>
              <a:schemeClr val="accent5">
                <a:hueOff val="0"/>
                <a:satOff val="0"/>
                <a:lumOff val="0"/>
                <a:alpha val="43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8" name="Rectangle 7"/>
            <p:cNvSpPr/>
            <p:nvPr/>
          </p:nvSpPr>
          <p:spPr>
            <a:xfrm>
              <a:off x="0" y="2115676"/>
              <a:ext cx="2574290" cy="1017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CA" sz="4800" kern="1200" dirty="0"/>
            </a:p>
          </p:txBody>
        </p:sp>
      </p:grpSp>
      <p:grpSp>
        <p:nvGrpSpPr>
          <p:cNvPr id="9" name="Group 8"/>
          <p:cNvGrpSpPr/>
          <p:nvPr/>
        </p:nvGrpSpPr>
        <p:grpSpPr>
          <a:xfrm>
            <a:off x="677334" y="1574450"/>
            <a:ext cx="3628128" cy="954772"/>
            <a:chOff x="0" y="1749576"/>
            <a:chExt cx="2574290" cy="629383"/>
          </a:xfrm>
        </p:grpSpPr>
        <p:sp>
          <p:nvSpPr>
            <p:cNvPr id="10" name="Rectangle 9"/>
            <p:cNvSpPr/>
            <p:nvPr/>
          </p:nvSpPr>
          <p:spPr>
            <a:xfrm>
              <a:off x="0" y="1749576"/>
              <a:ext cx="2574290" cy="629383"/>
            </a:xfrm>
            <a:prstGeom prst="rect">
              <a:avLst/>
            </a:prstGeom>
            <a:solidFill>
              <a:schemeClr val="accent4">
                <a:hueOff val="0"/>
                <a:satOff val="0"/>
                <a:lumOff val="0"/>
                <a:alpha val="4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1" name="Rectangle 10"/>
            <p:cNvSpPr/>
            <p:nvPr/>
          </p:nvSpPr>
          <p:spPr>
            <a:xfrm>
              <a:off x="0" y="1749576"/>
              <a:ext cx="2574290" cy="629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CA" sz="2900" kern="1200" dirty="0"/>
            </a:p>
          </p:txBody>
        </p:sp>
      </p:grpSp>
      <p:grpSp>
        <p:nvGrpSpPr>
          <p:cNvPr id="15" name="Group 14"/>
          <p:cNvGrpSpPr/>
          <p:nvPr/>
        </p:nvGrpSpPr>
        <p:grpSpPr>
          <a:xfrm>
            <a:off x="870333" y="3488080"/>
            <a:ext cx="3602384" cy="993678"/>
            <a:chOff x="0" y="3135033"/>
            <a:chExt cx="2574290" cy="810005"/>
          </a:xfrm>
        </p:grpSpPr>
        <p:sp>
          <p:nvSpPr>
            <p:cNvPr id="16" name="Rectangle 15"/>
            <p:cNvSpPr/>
            <p:nvPr/>
          </p:nvSpPr>
          <p:spPr>
            <a:xfrm>
              <a:off x="0" y="3135033"/>
              <a:ext cx="2574290" cy="810005"/>
            </a:xfrm>
            <a:prstGeom prst="rect">
              <a:avLst/>
            </a:prstGeom>
            <a:solidFill>
              <a:schemeClr val="accent1">
                <a:alpha val="54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7" name="Rectangle 16"/>
            <p:cNvSpPr/>
            <p:nvPr/>
          </p:nvSpPr>
          <p:spPr>
            <a:xfrm>
              <a:off x="0" y="3135033"/>
              <a:ext cx="2574290" cy="810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CA" sz="3800" kern="1200" dirty="0">
                <a:solidFill>
                  <a:schemeClr val="accent1"/>
                </a:solidFill>
              </a:endParaRPr>
            </a:p>
          </p:txBody>
        </p:sp>
      </p:grpSp>
      <p:sp>
        <p:nvSpPr>
          <p:cNvPr id="19" name="TextBox 18"/>
          <p:cNvSpPr txBox="1"/>
          <p:nvPr/>
        </p:nvSpPr>
        <p:spPr>
          <a:xfrm>
            <a:off x="794866" y="1623656"/>
            <a:ext cx="3393064" cy="923330"/>
          </a:xfrm>
          <a:prstGeom prst="rect">
            <a:avLst/>
          </a:prstGeom>
          <a:noFill/>
        </p:spPr>
        <p:txBody>
          <a:bodyPr wrap="square" rtlCol="0">
            <a:spAutoFit/>
          </a:bodyPr>
          <a:lstStyle/>
          <a:p>
            <a:pPr algn="ctr"/>
            <a:r>
              <a:rPr lang="en-US" dirty="0"/>
              <a:t>The Freedom of Information and Protection of Privacy Act (FOIP)</a:t>
            </a:r>
          </a:p>
        </p:txBody>
      </p:sp>
      <p:sp>
        <p:nvSpPr>
          <p:cNvPr id="20" name="TextBox 19"/>
          <p:cNvSpPr txBox="1"/>
          <p:nvPr/>
        </p:nvSpPr>
        <p:spPr>
          <a:xfrm>
            <a:off x="987865" y="3558428"/>
            <a:ext cx="3393064" cy="923330"/>
          </a:xfrm>
          <a:prstGeom prst="rect">
            <a:avLst/>
          </a:prstGeom>
          <a:noFill/>
        </p:spPr>
        <p:txBody>
          <a:bodyPr wrap="square" rtlCol="0">
            <a:spAutoFit/>
          </a:bodyPr>
          <a:lstStyle/>
          <a:p>
            <a:pPr algn="ctr"/>
            <a:r>
              <a:rPr lang="en-US" dirty="0"/>
              <a:t>The Local Authority Freedom of Information and Protection of Privacy Act (LA FOIP)</a:t>
            </a:r>
          </a:p>
        </p:txBody>
      </p:sp>
      <p:sp>
        <p:nvSpPr>
          <p:cNvPr id="21" name="TextBox 20"/>
          <p:cNvSpPr txBox="1"/>
          <p:nvPr/>
        </p:nvSpPr>
        <p:spPr>
          <a:xfrm>
            <a:off x="1079587" y="5522112"/>
            <a:ext cx="3183875" cy="646331"/>
          </a:xfrm>
          <a:prstGeom prst="rect">
            <a:avLst/>
          </a:prstGeom>
          <a:noFill/>
        </p:spPr>
        <p:txBody>
          <a:bodyPr wrap="square" rtlCol="0">
            <a:spAutoFit/>
          </a:bodyPr>
          <a:lstStyle/>
          <a:p>
            <a:pPr algn="ctr"/>
            <a:r>
              <a:rPr lang="en-US" dirty="0"/>
              <a:t>The Health Information Protection Act (HIPA)</a:t>
            </a:r>
          </a:p>
        </p:txBody>
      </p:sp>
    </p:spTree>
    <p:extLst>
      <p:ext uri="{BB962C8B-B14F-4D97-AF65-F5344CB8AC3E}">
        <p14:creationId xmlns:p14="http://schemas.microsoft.com/office/powerpoint/2010/main" val="31281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a:t>
            </a:r>
            <a:endParaRPr lang="en-CA" dirty="0"/>
          </a:p>
        </p:txBody>
      </p:sp>
      <p:sp>
        <p:nvSpPr>
          <p:cNvPr id="3" name="Content Placeholder 2"/>
          <p:cNvSpPr>
            <a:spLocks noGrp="1"/>
          </p:cNvSpPr>
          <p:nvPr>
            <p:ph sz="half" idx="1"/>
          </p:nvPr>
        </p:nvSpPr>
        <p:spPr>
          <a:xfrm>
            <a:off x="5445017" y="1930400"/>
            <a:ext cx="3745875" cy="4275622"/>
          </a:xfrm>
        </p:spPr>
        <p:txBody>
          <a:bodyPr>
            <a:normAutofit/>
          </a:bodyPr>
          <a:lstStyle/>
          <a:p>
            <a:pPr marL="0" indent="0">
              <a:buNone/>
            </a:pPr>
            <a:r>
              <a:rPr lang="en-US" sz="3400" dirty="0">
                <a:solidFill>
                  <a:srgbClr val="006B36"/>
                </a:solidFill>
              </a:rPr>
              <a:t>Privacy:</a:t>
            </a:r>
          </a:p>
          <a:p>
            <a:r>
              <a:rPr lang="en-US" sz="1900" dirty="0">
                <a:solidFill>
                  <a:srgbClr val="006B36"/>
                </a:solidFill>
              </a:rPr>
              <a:t>the need to protect the personal information held by government institutions against the need to collect, use or disclose that information to fulfill our mandates.</a:t>
            </a:r>
          </a:p>
          <a:p>
            <a:pPr marL="0" indent="0">
              <a:buNone/>
            </a:pPr>
            <a:endParaRPr lang="en-US" sz="3400" dirty="0">
              <a:solidFill>
                <a:srgbClr val="006B36"/>
              </a:solidFill>
            </a:endParaRPr>
          </a:p>
        </p:txBody>
      </p:sp>
      <p:sp>
        <p:nvSpPr>
          <p:cNvPr id="4" name="Content Placeholder 3"/>
          <p:cNvSpPr>
            <a:spLocks noGrp="1"/>
          </p:cNvSpPr>
          <p:nvPr>
            <p:ph sz="half" idx="2"/>
          </p:nvPr>
        </p:nvSpPr>
        <p:spPr>
          <a:xfrm>
            <a:off x="677334" y="1930400"/>
            <a:ext cx="4277620" cy="3441520"/>
          </a:xfrm>
        </p:spPr>
        <p:txBody>
          <a:bodyPr>
            <a:normAutofit/>
          </a:bodyPr>
          <a:lstStyle/>
          <a:p>
            <a:pPr marL="0" indent="0">
              <a:buNone/>
            </a:pPr>
            <a:r>
              <a:rPr lang="en-US" sz="3400" dirty="0">
                <a:solidFill>
                  <a:srgbClr val="006B36"/>
                </a:solidFill>
              </a:rPr>
              <a:t>Access:</a:t>
            </a:r>
          </a:p>
          <a:p>
            <a:r>
              <a:rPr lang="en-US" sz="2100" dirty="0">
                <a:solidFill>
                  <a:srgbClr val="006B36"/>
                </a:solidFill>
              </a:rPr>
              <a:t>the public’s right to access information in the possession and control of government with the legitimate need to withhold certain information and individual privacy rights.</a:t>
            </a:r>
            <a:endParaRPr lang="en-CA" sz="2100" dirty="0"/>
          </a:p>
        </p:txBody>
      </p:sp>
      <p:sp>
        <p:nvSpPr>
          <p:cNvPr id="5" name="Slide Number Placeholder 4"/>
          <p:cNvSpPr>
            <a:spLocks noGrp="1"/>
          </p:cNvSpPr>
          <p:nvPr>
            <p:ph type="sldNum" sz="quarter" idx="12"/>
          </p:nvPr>
        </p:nvSpPr>
        <p:spPr/>
        <p:txBody>
          <a:bodyPr/>
          <a:lstStyle/>
          <a:p>
            <a:fld id="{EF6B6876-71B5-A64D-BB47-56C68BC7EC43}" type="slidenum">
              <a:rPr lang="en-US" smtClean="0"/>
              <a:t>6</a:t>
            </a:fld>
            <a:endParaRPr lang="en-US" dirty="0"/>
          </a:p>
        </p:txBody>
      </p:sp>
      <p:sp>
        <p:nvSpPr>
          <p:cNvPr id="6" name="TextBox 5"/>
          <p:cNvSpPr txBox="1"/>
          <p:nvPr/>
        </p:nvSpPr>
        <p:spPr>
          <a:xfrm>
            <a:off x="1748790" y="6169524"/>
            <a:ext cx="7555230" cy="246221"/>
          </a:xfrm>
          <a:prstGeom prst="rect">
            <a:avLst/>
          </a:prstGeom>
          <a:noFill/>
        </p:spPr>
        <p:txBody>
          <a:bodyPr wrap="square" rtlCol="0">
            <a:spAutoFit/>
          </a:bodyPr>
          <a:lstStyle/>
          <a:p>
            <a:r>
              <a:rPr lang="en-US" sz="1000" dirty="0"/>
              <a:t>Source: Open Government: Key Implementation Considerations,  Sept. 2016, Information and Privacy Commission of Ontario</a:t>
            </a:r>
            <a:endParaRPr lang="en-CA" sz="1000" dirty="0"/>
          </a:p>
        </p:txBody>
      </p:sp>
    </p:spTree>
    <p:extLst>
      <p:ext uri="{BB962C8B-B14F-4D97-AF65-F5344CB8AC3E}">
        <p14:creationId xmlns:p14="http://schemas.microsoft.com/office/powerpoint/2010/main" val="128756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1016039"/>
            <a:ext cx="9520158" cy="1049235"/>
          </a:xfrm>
        </p:spPr>
        <p:txBody>
          <a:bodyPr>
            <a:normAutofit fontScale="90000"/>
          </a:bodyPr>
          <a:lstStyle/>
          <a:p>
            <a:pPr defTabSz="381000"/>
            <a:r>
              <a:rPr lang="en-US" altLang="en-US" sz="4000" b="1" dirty="0"/>
              <a:t>ACCESS</a:t>
            </a:r>
            <a:br>
              <a:rPr lang="en-US" altLang="en-US" sz="4000" dirty="0"/>
            </a:br>
            <a:br>
              <a:rPr lang="en-US" altLang="en-US" b="1" dirty="0"/>
            </a:br>
            <a:endParaRPr lang="en-US" altLang="en-US" b="1" dirty="0"/>
          </a:p>
        </p:txBody>
      </p:sp>
      <p:sp>
        <p:nvSpPr>
          <p:cNvPr id="5" name="Slide Number Placeholder 4"/>
          <p:cNvSpPr>
            <a:spLocks noGrp="1"/>
          </p:cNvSpPr>
          <p:nvPr>
            <p:ph type="sldNum" sz="quarter" idx="12"/>
          </p:nvPr>
        </p:nvSpPr>
        <p:spPr/>
        <p:txBody>
          <a:bodyPr/>
          <a:lstStyle/>
          <a:p>
            <a:fld id="{EF6B6876-71B5-A64D-BB47-56C68BC7EC43}" type="slidenum">
              <a:rPr lang="en-US" smtClean="0"/>
              <a:t>7</a:t>
            </a:fld>
            <a:endParaRPr lang="en-US" dirty="0"/>
          </a:p>
        </p:txBody>
      </p:sp>
      <p:sp>
        <p:nvSpPr>
          <p:cNvPr id="9" name="Rectangle 8"/>
          <p:cNvSpPr/>
          <p:nvPr/>
        </p:nvSpPr>
        <p:spPr>
          <a:xfrm>
            <a:off x="1534696" y="2814594"/>
            <a:ext cx="3871694" cy="75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500" dirty="0">
              <a:solidFill>
                <a:schemeClr val="tx1"/>
              </a:solidFill>
            </a:endParaRPr>
          </a:p>
        </p:txBody>
      </p:sp>
      <p:sp>
        <p:nvSpPr>
          <p:cNvPr id="3" name="Content Placeholder 2"/>
          <p:cNvSpPr>
            <a:spLocks noGrp="1"/>
          </p:cNvSpPr>
          <p:nvPr>
            <p:ph idx="1"/>
          </p:nvPr>
        </p:nvSpPr>
        <p:spPr>
          <a:xfrm>
            <a:off x="1614705" y="1666467"/>
            <a:ext cx="4642875" cy="4998738"/>
          </a:xfrm>
        </p:spPr>
        <p:txBody>
          <a:bodyPr>
            <a:normAutofit/>
          </a:bodyPr>
          <a:lstStyle/>
          <a:p>
            <a:pPr marL="0" indent="0" algn="ctr" defTabSz="381000">
              <a:buNone/>
            </a:pPr>
            <a:r>
              <a:rPr lang="en-US" altLang="en-US" dirty="0"/>
              <a:t>“The overarching purpose of access to information legislation…is to facilitate democracy.  It does so in two related ways.  It helps to ensure first, that citizens have the information required to participate meaningfully in the democratic process, and secondly, that politicians and bureaucrats remain accountable to the citizenry.”</a:t>
            </a:r>
          </a:p>
          <a:p>
            <a:pPr marL="0" indent="0">
              <a:buNone/>
            </a:pPr>
            <a:endParaRPr lang="en-US" altLang="en-US" dirty="0"/>
          </a:p>
          <a:p>
            <a:pPr marL="0" indent="0">
              <a:buNone/>
            </a:pPr>
            <a:r>
              <a:rPr lang="en-US" altLang="en-US" b="1" dirty="0"/>
              <a:t>Justice La Forest</a:t>
            </a:r>
            <a:endParaRPr lang="en-US" dirty="0"/>
          </a:p>
          <a:p>
            <a:pPr marL="0" indent="0">
              <a:buNone/>
            </a:pPr>
            <a:r>
              <a:rPr lang="en-US" altLang="en-US" dirty="0"/>
              <a:t>Dagg v. Canada (Minister of Finance, 1997)</a:t>
            </a:r>
            <a:endParaRPr lang="en-US" dirty="0"/>
          </a:p>
        </p:txBody>
      </p:sp>
      <p:pic>
        <p:nvPicPr>
          <p:cNvPr id="2052" name="Picture 4" descr="Image result for supreme court of canada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571" y="1424897"/>
            <a:ext cx="4298853" cy="429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3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1016039"/>
            <a:ext cx="9520158" cy="1049235"/>
          </a:xfrm>
        </p:spPr>
        <p:txBody>
          <a:bodyPr>
            <a:normAutofit fontScale="90000"/>
          </a:bodyPr>
          <a:lstStyle/>
          <a:p>
            <a:pPr defTabSz="381000"/>
            <a:r>
              <a:rPr lang="en-US" sz="4000" b="1" dirty="0"/>
              <a:t>Access to records</a:t>
            </a:r>
            <a:br>
              <a:rPr lang="en-US" altLang="en-US" b="1" dirty="0"/>
            </a:br>
            <a:endParaRPr lang="en-US" altLang="en-US" b="1" dirty="0"/>
          </a:p>
        </p:txBody>
      </p:sp>
      <p:sp>
        <p:nvSpPr>
          <p:cNvPr id="5" name="Slide Number Placeholder 4"/>
          <p:cNvSpPr>
            <a:spLocks noGrp="1"/>
          </p:cNvSpPr>
          <p:nvPr>
            <p:ph type="sldNum" sz="quarter" idx="12"/>
          </p:nvPr>
        </p:nvSpPr>
        <p:spPr/>
        <p:txBody>
          <a:bodyPr/>
          <a:lstStyle/>
          <a:p>
            <a:fld id="{EF6B6876-71B5-A64D-BB47-56C68BC7EC43}" type="slidenum">
              <a:rPr lang="en-US" smtClean="0"/>
              <a:t>8</a:t>
            </a:fld>
            <a:endParaRPr lang="en-US" dirty="0"/>
          </a:p>
        </p:txBody>
      </p:sp>
      <p:sp>
        <p:nvSpPr>
          <p:cNvPr id="9" name="Rectangle 8"/>
          <p:cNvSpPr/>
          <p:nvPr/>
        </p:nvSpPr>
        <p:spPr>
          <a:xfrm>
            <a:off x="1534696" y="2814594"/>
            <a:ext cx="3871694" cy="75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500" dirty="0">
              <a:solidFill>
                <a:schemeClr val="tx1"/>
              </a:solidFill>
            </a:endParaRPr>
          </a:p>
        </p:txBody>
      </p:sp>
      <p:sp>
        <p:nvSpPr>
          <p:cNvPr id="10" name="object 3"/>
          <p:cNvSpPr txBox="1"/>
          <p:nvPr/>
        </p:nvSpPr>
        <p:spPr>
          <a:xfrm>
            <a:off x="8429224" y="2863197"/>
            <a:ext cx="2562860" cy="615553"/>
          </a:xfrm>
          <a:prstGeom prst="rect">
            <a:avLst/>
          </a:prstGeom>
        </p:spPr>
        <p:txBody>
          <a:bodyPr vert="horz" wrap="square" lIns="0" tIns="0" rIns="0" bIns="0" rtlCol="0">
            <a:spAutoFit/>
          </a:bodyPr>
          <a:lstStyle/>
          <a:p>
            <a:pPr algn="ctr" defTabSz="914400" fontAlgn="auto">
              <a:spcBef>
                <a:spcPts val="0"/>
              </a:spcBef>
              <a:spcAft>
                <a:spcPts val="0"/>
              </a:spcAft>
            </a:pPr>
            <a:r>
              <a:rPr sz="2000" i="1" spc="-5" dirty="0">
                <a:solidFill>
                  <a:prstClr val="black"/>
                </a:solidFill>
                <a:latin typeface="Calibri"/>
                <a:cs typeface="Calibri"/>
              </a:rPr>
              <a:t>Docume</a:t>
            </a:r>
            <a:r>
              <a:rPr sz="2000" i="1" spc="-25" dirty="0">
                <a:solidFill>
                  <a:prstClr val="black"/>
                </a:solidFill>
                <a:latin typeface="Calibri"/>
                <a:cs typeface="Calibri"/>
              </a:rPr>
              <a:t>n</a:t>
            </a:r>
            <a:r>
              <a:rPr sz="2000" i="1" dirty="0">
                <a:solidFill>
                  <a:prstClr val="black"/>
                </a:solidFill>
                <a:latin typeface="Calibri"/>
                <a:cs typeface="Calibri"/>
              </a:rPr>
              <a:t>ts</a:t>
            </a:r>
            <a:r>
              <a:rPr sz="2000" i="1" spc="-35" dirty="0">
                <a:solidFill>
                  <a:prstClr val="black"/>
                </a:solidFill>
                <a:latin typeface="Calibri"/>
                <a:cs typeface="Calibri"/>
              </a:rPr>
              <a:t> </a:t>
            </a:r>
            <a:r>
              <a:rPr sz="2000" i="1" spc="-5" dirty="0">
                <a:solidFill>
                  <a:prstClr val="black"/>
                </a:solidFill>
                <a:latin typeface="Calibri"/>
                <a:cs typeface="Calibri"/>
              </a:rPr>
              <a:t>an</a:t>
            </a:r>
            <a:r>
              <a:rPr sz="2000" i="1" dirty="0">
                <a:solidFill>
                  <a:prstClr val="black"/>
                </a:solidFill>
                <a:latin typeface="Calibri"/>
                <a:cs typeface="Calibri"/>
              </a:rPr>
              <a:t>d</a:t>
            </a:r>
            <a:r>
              <a:rPr sz="2000" i="1" spc="-20" dirty="0">
                <a:solidFill>
                  <a:prstClr val="black"/>
                </a:solidFill>
                <a:latin typeface="Calibri"/>
                <a:cs typeface="Calibri"/>
              </a:rPr>
              <a:t> </a:t>
            </a:r>
            <a:r>
              <a:rPr sz="2000" i="1" spc="-5" dirty="0">
                <a:solidFill>
                  <a:prstClr val="black"/>
                </a:solidFill>
                <a:latin typeface="Calibri"/>
                <a:cs typeface="Calibri"/>
              </a:rPr>
              <a:t>draft</a:t>
            </a:r>
            <a:r>
              <a:rPr sz="2000" i="1" dirty="0">
                <a:solidFill>
                  <a:prstClr val="black"/>
                </a:solidFill>
                <a:latin typeface="Calibri"/>
                <a:cs typeface="Calibri"/>
              </a:rPr>
              <a:t>s</a:t>
            </a:r>
            <a:r>
              <a:rPr sz="2000" i="1" spc="-10" dirty="0">
                <a:solidFill>
                  <a:prstClr val="black"/>
                </a:solidFill>
                <a:latin typeface="Calibri"/>
                <a:cs typeface="Calibri"/>
              </a:rPr>
              <a:t> </a:t>
            </a:r>
            <a:r>
              <a:rPr sz="2000" i="1" spc="-5" dirty="0">
                <a:solidFill>
                  <a:prstClr val="black"/>
                </a:solidFill>
                <a:latin typeface="Calibri"/>
                <a:cs typeface="Calibri"/>
              </a:rPr>
              <a:t>of</a:t>
            </a:r>
            <a:endParaRPr sz="2000" dirty="0">
              <a:solidFill>
                <a:prstClr val="black"/>
              </a:solidFill>
              <a:latin typeface="Calibri"/>
              <a:cs typeface="Calibri"/>
            </a:endParaRPr>
          </a:p>
          <a:p>
            <a:pPr algn="ctr" defTabSz="914400" fontAlgn="auto">
              <a:spcBef>
                <a:spcPts val="0"/>
              </a:spcBef>
              <a:spcAft>
                <a:spcPts val="0"/>
              </a:spcAft>
            </a:pPr>
            <a:r>
              <a:rPr sz="2000" i="1" dirty="0">
                <a:solidFill>
                  <a:prstClr val="black"/>
                </a:solidFill>
                <a:latin typeface="Calibri"/>
                <a:cs typeface="Calibri"/>
              </a:rPr>
              <a:t>tho</a:t>
            </a:r>
            <a:r>
              <a:rPr sz="2000" i="1" spc="-5" dirty="0">
                <a:solidFill>
                  <a:prstClr val="black"/>
                </a:solidFill>
                <a:latin typeface="Calibri"/>
                <a:cs typeface="Calibri"/>
              </a:rPr>
              <a:t>s</a:t>
            </a:r>
            <a:r>
              <a:rPr sz="2000" i="1" dirty="0">
                <a:solidFill>
                  <a:prstClr val="black"/>
                </a:solidFill>
                <a:latin typeface="Calibri"/>
                <a:cs typeface="Calibri"/>
              </a:rPr>
              <a:t>e</a:t>
            </a:r>
            <a:r>
              <a:rPr sz="2000" i="1" spc="-30" dirty="0">
                <a:solidFill>
                  <a:prstClr val="black"/>
                </a:solidFill>
                <a:latin typeface="Calibri"/>
                <a:cs typeface="Calibri"/>
              </a:rPr>
              <a:t> </a:t>
            </a:r>
            <a:r>
              <a:rPr sz="2000" i="1" spc="-5" dirty="0">
                <a:solidFill>
                  <a:prstClr val="black"/>
                </a:solidFill>
                <a:latin typeface="Calibri"/>
                <a:cs typeface="Calibri"/>
              </a:rPr>
              <a:t>docume</a:t>
            </a:r>
            <a:r>
              <a:rPr sz="2000" i="1" spc="-20" dirty="0">
                <a:solidFill>
                  <a:prstClr val="black"/>
                </a:solidFill>
                <a:latin typeface="Calibri"/>
                <a:cs typeface="Calibri"/>
              </a:rPr>
              <a:t>n</a:t>
            </a:r>
            <a:r>
              <a:rPr sz="2000" i="1" dirty="0">
                <a:solidFill>
                  <a:prstClr val="black"/>
                </a:solidFill>
                <a:latin typeface="Calibri"/>
                <a:cs typeface="Calibri"/>
              </a:rPr>
              <a:t>ts</a:t>
            </a:r>
            <a:endParaRPr sz="2000" dirty="0">
              <a:solidFill>
                <a:prstClr val="black"/>
              </a:solidFill>
              <a:latin typeface="Calibri"/>
              <a:cs typeface="Calibri"/>
            </a:endParaRPr>
          </a:p>
        </p:txBody>
      </p:sp>
      <p:sp>
        <p:nvSpPr>
          <p:cNvPr id="11" name="object 4"/>
          <p:cNvSpPr txBox="1"/>
          <p:nvPr/>
        </p:nvSpPr>
        <p:spPr>
          <a:xfrm>
            <a:off x="2719218" y="3074974"/>
            <a:ext cx="866274" cy="307777"/>
          </a:xfrm>
          <a:prstGeom prst="rect">
            <a:avLst/>
          </a:prstGeom>
        </p:spPr>
        <p:txBody>
          <a:bodyPr vert="horz" wrap="square" lIns="0" tIns="0" rIns="0" bIns="0" rtlCol="0">
            <a:spAutoFit/>
          </a:bodyPr>
          <a:lstStyle/>
          <a:p>
            <a:pPr marL="12700" defTabSz="914400" fontAlgn="auto">
              <a:spcBef>
                <a:spcPts val="0"/>
              </a:spcBef>
              <a:spcAft>
                <a:spcPts val="0"/>
              </a:spcAft>
            </a:pPr>
            <a:r>
              <a:rPr sz="2000" i="1" spc="-5" dirty="0">
                <a:solidFill>
                  <a:prstClr val="black"/>
                </a:solidFill>
                <a:latin typeface="Calibri"/>
                <a:cs typeface="Calibri"/>
              </a:rPr>
              <a:t>L</a:t>
            </a:r>
            <a:r>
              <a:rPr sz="2000" i="1" spc="-15" dirty="0">
                <a:solidFill>
                  <a:prstClr val="black"/>
                </a:solidFill>
                <a:latin typeface="Calibri"/>
                <a:cs typeface="Calibri"/>
              </a:rPr>
              <a:t>et</a:t>
            </a:r>
            <a:r>
              <a:rPr sz="2000" i="1" spc="-25" dirty="0">
                <a:solidFill>
                  <a:prstClr val="black"/>
                </a:solidFill>
                <a:latin typeface="Calibri"/>
                <a:cs typeface="Calibri"/>
              </a:rPr>
              <a:t>t</a:t>
            </a:r>
            <a:r>
              <a:rPr sz="2000" i="1" dirty="0">
                <a:solidFill>
                  <a:prstClr val="black"/>
                </a:solidFill>
                <a:latin typeface="Calibri"/>
                <a:cs typeface="Calibri"/>
              </a:rPr>
              <a:t>ers</a:t>
            </a:r>
            <a:endParaRPr sz="2000" dirty="0">
              <a:solidFill>
                <a:prstClr val="black"/>
              </a:solidFill>
              <a:latin typeface="Calibri"/>
              <a:cs typeface="Calibri"/>
            </a:endParaRPr>
          </a:p>
        </p:txBody>
      </p:sp>
      <p:sp>
        <p:nvSpPr>
          <p:cNvPr id="12" name="object 5"/>
          <p:cNvSpPr txBox="1"/>
          <p:nvPr/>
        </p:nvSpPr>
        <p:spPr>
          <a:xfrm>
            <a:off x="4770014" y="3636579"/>
            <a:ext cx="1991734" cy="307777"/>
          </a:xfrm>
          <a:prstGeom prst="rect">
            <a:avLst/>
          </a:prstGeom>
        </p:spPr>
        <p:txBody>
          <a:bodyPr vert="horz" wrap="square" lIns="0" tIns="0" rIns="0" bIns="0" rtlCol="0">
            <a:spAutoFit/>
          </a:bodyPr>
          <a:lstStyle/>
          <a:p>
            <a:pPr marL="12700" defTabSz="914400" fontAlgn="auto">
              <a:spcBef>
                <a:spcPts val="0"/>
              </a:spcBef>
              <a:spcAft>
                <a:spcPts val="0"/>
              </a:spcAft>
            </a:pPr>
            <a:r>
              <a:rPr sz="2000" i="1" dirty="0">
                <a:solidFill>
                  <a:prstClr val="black"/>
                </a:solidFill>
                <a:latin typeface="Calibri"/>
                <a:cs typeface="Calibri"/>
              </a:rPr>
              <a:t>Handwr</a:t>
            </a:r>
            <a:r>
              <a:rPr sz="2000" i="1" spc="-10" dirty="0">
                <a:solidFill>
                  <a:prstClr val="black"/>
                </a:solidFill>
                <a:latin typeface="Calibri"/>
                <a:cs typeface="Calibri"/>
              </a:rPr>
              <a:t>i</a:t>
            </a:r>
            <a:r>
              <a:rPr sz="2000" i="1" spc="-15" dirty="0">
                <a:solidFill>
                  <a:prstClr val="black"/>
                </a:solidFill>
                <a:latin typeface="Calibri"/>
                <a:cs typeface="Calibri"/>
              </a:rPr>
              <a:t>t</a:t>
            </a:r>
            <a:r>
              <a:rPr sz="2000" i="1" spc="-25" dirty="0">
                <a:solidFill>
                  <a:prstClr val="black"/>
                </a:solidFill>
                <a:latin typeface="Calibri"/>
                <a:cs typeface="Calibri"/>
              </a:rPr>
              <a:t>t</a:t>
            </a:r>
            <a:r>
              <a:rPr sz="2000" i="1" dirty="0">
                <a:solidFill>
                  <a:prstClr val="black"/>
                </a:solidFill>
                <a:latin typeface="Calibri"/>
                <a:cs typeface="Calibri"/>
              </a:rPr>
              <a:t>en</a:t>
            </a:r>
            <a:r>
              <a:rPr sz="2000" i="1" spc="-30" dirty="0">
                <a:solidFill>
                  <a:prstClr val="black"/>
                </a:solidFill>
                <a:latin typeface="Calibri"/>
                <a:cs typeface="Calibri"/>
              </a:rPr>
              <a:t> </a:t>
            </a:r>
            <a:r>
              <a:rPr sz="2000" i="1" spc="-5" dirty="0">
                <a:solidFill>
                  <a:prstClr val="black"/>
                </a:solidFill>
                <a:latin typeface="Calibri"/>
                <a:cs typeface="Calibri"/>
              </a:rPr>
              <a:t>no</a:t>
            </a:r>
            <a:r>
              <a:rPr sz="2000" i="1" spc="-20" dirty="0">
                <a:solidFill>
                  <a:prstClr val="black"/>
                </a:solidFill>
                <a:latin typeface="Calibri"/>
                <a:cs typeface="Calibri"/>
              </a:rPr>
              <a:t>t</a:t>
            </a:r>
            <a:r>
              <a:rPr sz="2000" i="1" dirty="0">
                <a:solidFill>
                  <a:prstClr val="black"/>
                </a:solidFill>
                <a:latin typeface="Calibri"/>
                <a:cs typeface="Calibri"/>
              </a:rPr>
              <a:t>es</a:t>
            </a:r>
            <a:endParaRPr sz="2000" dirty="0">
              <a:solidFill>
                <a:prstClr val="black"/>
              </a:solidFill>
              <a:latin typeface="Calibri"/>
              <a:cs typeface="Calibri"/>
            </a:endParaRPr>
          </a:p>
        </p:txBody>
      </p:sp>
      <p:sp>
        <p:nvSpPr>
          <p:cNvPr id="13" name="object 6"/>
          <p:cNvSpPr txBox="1"/>
          <p:nvPr/>
        </p:nvSpPr>
        <p:spPr>
          <a:xfrm>
            <a:off x="3026675" y="5561003"/>
            <a:ext cx="597535" cy="307777"/>
          </a:xfrm>
          <a:prstGeom prst="rect">
            <a:avLst/>
          </a:prstGeom>
        </p:spPr>
        <p:txBody>
          <a:bodyPr vert="horz" wrap="square" lIns="0" tIns="0" rIns="0" bIns="0" rtlCol="0">
            <a:spAutoFit/>
          </a:bodyPr>
          <a:lstStyle/>
          <a:p>
            <a:pPr marL="12700" defTabSz="914400" fontAlgn="auto">
              <a:spcBef>
                <a:spcPts val="0"/>
              </a:spcBef>
              <a:spcAft>
                <a:spcPts val="0"/>
              </a:spcAft>
            </a:pPr>
            <a:r>
              <a:rPr sz="2000" i="1" spc="-5" dirty="0">
                <a:solidFill>
                  <a:prstClr val="black"/>
                </a:solidFill>
                <a:latin typeface="Calibri"/>
                <a:cs typeface="Calibri"/>
              </a:rPr>
              <a:t>E</a:t>
            </a:r>
            <a:r>
              <a:rPr sz="2000" i="1" spc="-10" dirty="0">
                <a:solidFill>
                  <a:prstClr val="black"/>
                </a:solidFill>
                <a:latin typeface="Calibri"/>
                <a:cs typeface="Calibri"/>
              </a:rPr>
              <a:t>m</a:t>
            </a:r>
            <a:r>
              <a:rPr sz="2000" i="1" spc="-5" dirty="0">
                <a:solidFill>
                  <a:prstClr val="black"/>
                </a:solidFill>
                <a:latin typeface="Calibri"/>
                <a:cs typeface="Calibri"/>
              </a:rPr>
              <a:t>ail</a:t>
            </a:r>
            <a:endParaRPr sz="2000" dirty="0">
              <a:solidFill>
                <a:prstClr val="black"/>
              </a:solidFill>
              <a:latin typeface="Calibri"/>
              <a:cs typeface="Calibri"/>
            </a:endParaRPr>
          </a:p>
        </p:txBody>
      </p:sp>
      <p:sp>
        <p:nvSpPr>
          <p:cNvPr id="14" name="object 7"/>
          <p:cNvSpPr/>
          <p:nvPr/>
        </p:nvSpPr>
        <p:spPr>
          <a:xfrm>
            <a:off x="4989269" y="2652451"/>
            <a:ext cx="1524762" cy="857907"/>
          </a:xfrm>
          <a:prstGeom prst="rect">
            <a:avLst/>
          </a:prstGeom>
          <a:blipFill>
            <a:blip r:embed="rId3" cstate="print"/>
            <a:stretch>
              <a:fillRect/>
            </a:stretch>
          </a:blipFill>
        </p:spPr>
        <p:txBody>
          <a:bodyPr wrap="square" lIns="0" tIns="0" rIns="0" bIns="0" rtlCol="0"/>
          <a:lstStyle/>
          <a:p>
            <a:pPr defTabSz="914400" fontAlgn="auto">
              <a:spcBef>
                <a:spcPts val="0"/>
              </a:spcBef>
              <a:spcAft>
                <a:spcPts val="0"/>
              </a:spcAft>
            </a:pPr>
            <a:endParaRPr dirty="0">
              <a:solidFill>
                <a:prstClr val="black"/>
              </a:solidFill>
              <a:latin typeface="Calibri"/>
            </a:endParaRPr>
          </a:p>
        </p:txBody>
      </p:sp>
      <p:sp>
        <p:nvSpPr>
          <p:cNvPr id="15" name="object 8"/>
          <p:cNvSpPr/>
          <p:nvPr/>
        </p:nvSpPr>
        <p:spPr>
          <a:xfrm>
            <a:off x="2583192" y="4631445"/>
            <a:ext cx="1484502" cy="839362"/>
          </a:xfrm>
          <a:prstGeom prst="rect">
            <a:avLst/>
          </a:prstGeom>
          <a:blipFill>
            <a:blip r:embed="rId4" cstate="print"/>
            <a:stretch>
              <a:fillRect/>
            </a:stretch>
          </a:blipFill>
        </p:spPr>
        <p:txBody>
          <a:bodyPr wrap="square" lIns="0" tIns="0" rIns="0" bIns="0" rtlCol="0"/>
          <a:lstStyle/>
          <a:p>
            <a:pPr defTabSz="914400" fontAlgn="auto">
              <a:spcBef>
                <a:spcPts val="0"/>
              </a:spcBef>
              <a:spcAft>
                <a:spcPts val="0"/>
              </a:spcAft>
            </a:pPr>
            <a:endParaRPr>
              <a:solidFill>
                <a:prstClr val="black"/>
              </a:solidFill>
              <a:latin typeface="Calibri"/>
            </a:endParaRPr>
          </a:p>
        </p:txBody>
      </p:sp>
      <p:sp>
        <p:nvSpPr>
          <p:cNvPr id="16" name="object 9"/>
          <p:cNvSpPr/>
          <p:nvPr/>
        </p:nvSpPr>
        <p:spPr>
          <a:xfrm>
            <a:off x="8750272" y="1563797"/>
            <a:ext cx="1907032" cy="1072706"/>
          </a:xfrm>
          <a:prstGeom prst="rect">
            <a:avLst/>
          </a:prstGeom>
          <a:blipFill>
            <a:blip r:embed="rId5" cstate="print"/>
            <a:stretch>
              <a:fillRect/>
            </a:stretch>
          </a:blipFill>
        </p:spPr>
        <p:txBody>
          <a:bodyPr wrap="square" lIns="0" tIns="0" rIns="0" bIns="0" rtlCol="0"/>
          <a:lstStyle/>
          <a:p>
            <a:pPr defTabSz="914400" fontAlgn="auto">
              <a:spcBef>
                <a:spcPts val="0"/>
              </a:spcBef>
              <a:spcAft>
                <a:spcPts val="0"/>
              </a:spcAft>
            </a:pPr>
            <a:endParaRPr dirty="0">
              <a:solidFill>
                <a:prstClr val="black"/>
              </a:solidFill>
              <a:latin typeface="Calibri"/>
            </a:endParaRPr>
          </a:p>
        </p:txBody>
      </p:sp>
      <p:sp>
        <p:nvSpPr>
          <p:cNvPr id="17" name="object 10"/>
          <p:cNvSpPr/>
          <p:nvPr/>
        </p:nvSpPr>
        <p:spPr>
          <a:xfrm>
            <a:off x="2223344" y="1993882"/>
            <a:ext cx="1581403" cy="889520"/>
          </a:xfrm>
          <a:prstGeom prst="rect">
            <a:avLst/>
          </a:prstGeom>
          <a:blipFill>
            <a:blip r:embed="rId6" cstate="print"/>
            <a:stretch>
              <a:fillRect/>
            </a:stretch>
          </a:blipFill>
        </p:spPr>
        <p:txBody>
          <a:bodyPr wrap="square" lIns="0" tIns="0" rIns="0" bIns="0" rtlCol="0"/>
          <a:lstStyle/>
          <a:p>
            <a:pPr defTabSz="914400" fontAlgn="auto">
              <a:spcBef>
                <a:spcPts val="0"/>
              </a:spcBef>
              <a:spcAft>
                <a:spcPts val="0"/>
              </a:spcAft>
            </a:pPr>
            <a:endParaRPr>
              <a:solidFill>
                <a:prstClr val="black"/>
              </a:solidFill>
              <a:latin typeface="Calibri"/>
            </a:endParaRPr>
          </a:p>
        </p:txBody>
      </p:sp>
      <p:sp>
        <p:nvSpPr>
          <p:cNvPr id="18" name="object 11"/>
          <p:cNvSpPr txBox="1"/>
          <p:nvPr/>
        </p:nvSpPr>
        <p:spPr>
          <a:xfrm>
            <a:off x="8263093" y="5587395"/>
            <a:ext cx="1047115" cy="307777"/>
          </a:xfrm>
          <a:prstGeom prst="rect">
            <a:avLst/>
          </a:prstGeom>
        </p:spPr>
        <p:txBody>
          <a:bodyPr vert="horz" wrap="square" lIns="0" tIns="0" rIns="0" bIns="0" rtlCol="0">
            <a:spAutoFit/>
          </a:bodyPr>
          <a:lstStyle/>
          <a:p>
            <a:pPr marL="12700" defTabSz="914400" fontAlgn="auto">
              <a:spcBef>
                <a:spcPts val="0"/>
              </a:spcBef>
              <a:spcAft>
                <a:spcPts val="0"/>
              </a:spcAft>
            </a:pPr>
            <a:r>
              <a:rPr sz="2000" i="1" spc="-5" dirty="0">
                <a:solidFill>
                  <a:prstClr val="black"/>
                </a:solidFill>
                <a:latin typeface="Calibri"/>
                <a:cs typeface="Calibri"/>
              </a:rPr>
              <a:t>Calendars</a:t>
            </a:r>
            <a:endParaRPr sz="2000" dirty="0">
              <a:solidFill>
                <a:prstClr val="black"/>
              </a:solidFill>
              <a:latin typeface="Calibri"/>
              <a:cs typeface="Calibri"/>
            </a:endParaRPr>
          </a:p>
        </p:txBody>
      </p:sp>
      <p:sp>
        <p:nvSpPr>
          <p:cNvPr id="19" name="object 12"/>
          <p:cNvSpPr/>
          <p:nvPr/>
        </p:nvSpPr>
        <p:spPr>
          <a:xfrm>
            <a:off x="8263093" y="4419018"/>
            <a:ext cx="1345715" cy="1098626"/>
          </a:xfrm>
          <a:prstGeom prst="rect">
            <a:avLst/>
          </a:prstGeom>
          <a:blipFill>
            <a:blip r:embed="rId7" cstate="print"/>
            <a:stretch>
              <a:fillRect/>
            </a:stretch>
          </a:blipFill>
        </p:spPr>
        <p:txBody>
          <a:bodyPr wrap="square" lIns="0" tIns="0" rIns="0" bIns="0" rtlCol="0"/>
          <a:lstStyle/>
          <a:p>
            <a:pPr defTabSz="914400" fontAlgn="auto">
              <a:spcBef>
                <a:spcPts val="0"/>
              </a:spcBef>
              <a:spcAft>
                <a:spcPts val="0"/>
              </a:spcAft>
            </a:pPr>
            <a:endParaRPr>
              <a:solidFill>
                <a:prstClr val="black"/>
              </a:solidFill>
              <a:latin typeface="Calibri"/>
            </a:endParaRPr>
          </a:p>
        </p:txBody>
      </p:sp>
    </p:spTree>
    <p:extLst>
      <p:ext uri="{BB962C8B-B14F-4D97-AF65-F5344CB8AC3E}">
        <p14:creationId xmlns:p14="http://schemas.microsoft.com/office/powerpoint/2010/main" val="320207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What should I do?</a:t>
            </a:r>
            <a:endParaRPr lang="en-US" dirty="0"/>
          </a:p>
        </p:txBody>
      </p:sp>
      <p:sp>
        <p:nvSpPr>
          <p:cNvPr id="4" name="Slide Number Placeholder 3"/>
          <p:cNvSpPr>
            <a:spLocks noGrp="1"/>
          </p:cNvSpPr>
          <p:nvPr>
            <p:ph type="sldNum" sz="quarter" idx="12"/>
          </p:nvPr>
        </p:nvSpPr>
        <p:spPr/>
        <p:txBody>
          <a:bodyPr/>
          <a:lstStyle/>
          <a:p>
            <a:fld id="{EF6B6876-71B5-A64D-BB47-56C68BC7EC43}" type="slidenum">
              <a:rPr lang="en-US" smtClean="0"/>
              <a:t>9</a:t>
            </a:fld>
            <a:endParaRPr lang="en-US" dirty="0"/>
          </a:p>
        </p:txBody>
      </p:sp>
      <p:sp>
        <p:nvSpPr>
          <p:cNvPr id="5" name="Content Placeholder 2"/>
          <p:cNvSpPr>
            <a:spLocks noGrp="1"/>
          </p:cNvSpPr>
          <p:nvPr>
            <p:ph idx="1"/>
          </p:nvPr>
        </p:nvSpPr>
        <p:spPr>
          <a:xfrm>
            <a:off x="677334" y="1515399"/>
            <a:ext cx="8411958" cy="4525963"/>
          </a:xfrm>
        </p:spPr>
        <p:txBody>
          <a:bodyPr>
            <a:normAutofit/>
          </a:bodyPr>
          <a:lstStyle/>
          <a:p>
            <a:pPr marL="0" indent="0">
              <a:buNone/>
            </a:pPr>
            <a:endParaRPr lang="en-US" sz="3200" dirty="0"/>
          </a:p>
          <a:p>
            <a:r>
              <a:rPr lang="en-US" sz="2400" dirty="0"/>
              <a:t>Create records with FOIP in mind;</a:t>
            </a:r>
          </a:p>
          <a:p>
            <a:pPr lvl="1"/>
            <a:r>
              <a:rPr lang="en-US" sz="1800" dirty="0"/>
              <a:t>Keep comments professional;</a:t>
            </a:r>
          </a:p>
          <a:p>
            <a:pPr lvl="1"/>
            <a:r>
              <a:rPr lang="en-US" sz="1800" dirty="0"/>
              <a:t>Avoid writing unnecessary comments in records; and</a:t>
            </a:r>
          </a:p>
          <a:p>
            <a:pPr lvl="1"/>
            <a:r>
              <a:rPr lang="en-US" sz="1800" dirty="0"/>
              <a:t>State views, comments and opinions as objectively as possible.</a:t>
            </a:r>
          </a:p>
          <a:p>
            <a:endParaRPr lang="en-US" dirty="0"/>
          </a:p>
          <a:p>
            <a:r>
              <a:rPr lang="en-US" sz="2400"/>
              <a:t>Prioritize your </a:t>
            </a:r>
            <a:r>
              <a:rPr lang="en-US" sz="2400" dirty="0"/>
              <a:t>records management. </a:t>
            </a:r>
          </a:p>
          <a:p>
            <a:pPr marL="0" indent="0">
              <a:buNone/>
            </a:pPr>
            <a:r>
              <a:rPr lang="en-US" sz="2400" dirty="0"/>
              <a:t> </a:t>
            </a:r>
          </a:p>
        </p:txBody>
      </p:sp>
    </p:spTree>
    <p:extLst>
      <p:ext uri="{BB962C8B-B14F-4D97-AF65-F5344CB8AC3E}">
        <p14:creationId xmlns:p14="http://schemas.microsoft.com/office/powerpoint/2010/main" val="37317142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715e697-1c31-4156-8581-01c5d1e29c65}" enabled="1" method="Standard" siteId="{cf4e8a24-641b-40d2-905e-9a328b644fab}" contentBits="0" removed="0"/>
</clbl:labelList>
</file>

<file path=docProps/app.xml><?xml version="1.0" encoding="utf-8"?>
<Properties xmlns="http://schemas.openxmlformats.org/officeDocument/2006/extended-properties" xmlns:vt="http://schemas.openxmlformats.org/officeDocument/2006/docPropsVTypes">
  <Template>Facet</Template>
  <TotalTime>2862</TotalTime>
  <Words>1520</Words>
  <Application>Microsoft Office PowerPoint</Application>
  <PresentationFormat>Widescreen</PresentationFormat>
  <Paragraphs>234</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Trebuchet MS</vt:lpstr>
      <vt:lpstr>Wingdings</vt:lpstr>
      <vt:lpstr>Wingdings 3</vt:lpstr>
      <vt:lpstr>Facet</vt:lpstr>
      <vt:lpstr>  Orientation on Information Management</vt:lpstr>
      <vt:lpstr>Information Management in Saskatchewan   PURPOSE </vt:lpstr>
      <vt:lpstr>The Audit and Information Management Branch, Ministry of Justice and Attorney General</vt:lpstr>
      <vt:lpstr>INFORMATION MANAGEMENT FRAMEWORK </vt:lpstr>
      <vt:lpstr>LEGISLATION</vt:lpstr>
      <vt:lpstr>BALANCE</vt:lpstr>
      <vt:lpstr>ACCESS  </vt:lpstr>
      <vt:lpstr>Access to records </vt:lpstr>
      <vt:lpstr>What should I do?</vt:lpstr>
      <vt:lpstr>THE ACCESS TO INFORMATION (ATI) PROCESS</vt:lpstr>
      <vt:lpstr>Exemptions</vt:lpstr>
      <vt:lpstr>PRIVACY  SCC in R. v. Duarte [1990]  </vt:lpstr>
      <vt:lpstr>What is personal information?</vt:lpstr>
      <vt:lpstr>Protection of Privacy</vt:lpstr>
      <vt:lpstr>PowerPoint Presentation</vt:lpstr>
      <vt:lpstr>Information and Privacy Commissioner</vt:lpstr>
      <vt:lpstr>Records Management</vt:lpstr>
      <vt:lpstr>What Can we Get Rid Of? </vt:lpstr>
      <vt:lpstr>Questions?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Assessment Tribunal Orientation</dc:title>
  <dc:creator>Tomporowski, Barbara JU</dc:creator>
  <cp:lastModifiedBy>Mysko, Barbara LRB</cp:lastModifiedBy>
  <cp:revision>24</cp:revision>
  <cp:lastPrinted>2023-12-01T15:25:44Z</cp:lastPrinted>
  <dcterms:created xsi:type="dcterms:W3CDTF">2023-11-14T18:28:22Z</dcterms:created>
  <dcterms:modified xsi:type="dcterms:W3CDTF">2024-05-26T23:52:01Z</dcterms:modified>
</cp:coreProperties>
</file>